
<file path=[Content_Types].xml><?xml version="1.0" encoding="utf-8"?>
<Types xmlns="http://schemas.openxmlformats.org/package/2006/content-types">
  <Default Extension="xml" ContentType="application/xml"/>
  <Default Extension="svg" ContentType="image/svg+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94" r:id="rId3"/>
    <p:sldId id="281" r:id="rId4"/>
    <p:sldId id="283" r:id="rId5"/>
    <p:sldId id="260" r:id="rId6"/>
    <p:sldId id="286" r:id="rId7"/>
    <p:sldId id="258" r:id="rId8"/>
    <p:sldId id="288" r:id="rId9"/>
    <p:sldId id="279" r:id="rId10"/>
    <p:sldId id="280" r:id="rId11"/>
    <p:sldId id="282" r:id="rId12"/>
    <p:sldId id="284" r:id="rId13"/>
    <p:sldId id="276" r:id="rId14"/>
    <p:sldId id="289" r:id="rId15"/>
    <p:sldId id="291" r:id="rId16"/>
    <p:sldId id="292" r:id="rId17"/>
    <p:sldId id="287" r:id="rId18"/>
    <p:sldId id="277" r:id="rId19"/>
    <p:sldId id="290" r:id="rId20"/>
    <p:sldId id="278" r:id="rId21"/>
    <p:sldId id="293" r:id="rId22"/>
    <p:sldId id="272" r:id="rId23"/>
    <p:sldId id="275"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FF7E79"/>
    <a:srgbClr val="0432FF"/>
    <a:srgbClr val="73FB79"/>
    <a:srgbClr val="D883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0"/>
    <p:restoredTop sz="95187"/>
  </p:normalViewPr>
  <p:slideViewPr>
    <p:cSldViewPr snapToGrid="0" snapToObjects="1">
      <p:cViewPr varScale="1">
        <p:scale>
          <a:sx n="76" d="100"/>
          <a:sy n="76" d="100"/>
        </p:scale>
        <p:origin x="200" y="4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localhost//Users/poulami_das/Documents/Figures/Book1.xlsx" TargetMode="Externa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82060185185185"/>
          <c:y val="0.0636182703407053"/>
          <c:w val="0.920219907407407"/>
          <c:h val="0.710324600327296"/>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Goldstrike 1</c:v>
                </c:pt>
                <c:pt idx="1">
                  <c:v>AntMiner S9</c:v>
                </c:pt>
                <c:pt idx="2">
                  <c:v>Technology Unaware</c:v>
                </c:pt>
                <c:pt idx="3">
                  <c:v>Technology Aware</c:v>
                </c:pt>
                <c:pt idx="4">
                  <c:v>Fault-tolerant</c:v>
                </c:pt>
                <c:pt idx="5">
                  <c:v>Fault-tolerant + BTWC</c:v>
                </c:pt>
              </c:strCache>
            </c:strRef>
          </c:cat>
          <c:val>
            <c:numRef>
              <c:f>Sheet1!$A$2:$A$7</c:f>
              <c:numCache>
                <c:formatCode>General</c:formatCode>
                <c:ptCount val="6"/>
                <c:pt idx="0">
                  <c:v>1.0</c:v>
                </c:pt>
                <c:pt idx="1">
                  <c:v>3.0</c:v>
                </c:pt>
                <c:pt idx="2">
                  <c:v>10.6</c:v>
                </c:pt>
                <c:pt idx="3">
                  <c:v>12.4</c:v>
                </c:pt>
                <c:pt idx="4">
                  <c:v>12.2</c:v>
                </c:pt>
                <c:pt idx="5">
                  <c:v>46.2</c:v>
                </c:pt>
              </c:numCache>
            </c:numRef>
          </c:val>
          <c:extLst xmlns:c16r2="http://schemas.microsoft.com/office/drawing/2015/06/chart">
            <c:ext xmlns:c16="http://schemas.microsoft.com/office/drawing/2014/chart" uri="{C3380CC4-5D6E-409C-BE32-E72D297353CC}">
              <c16:uniqueId val="{00000000-A97C-3F43-9D63-D832A10AC3A7}"/>
            </c:ext>
          </c:extLst>
        </c:ser>
        <c:dLbls>
          <c:dLblPos val="outEnd"/>
          <c:showLegendKey val="0"/>
          <c:showVal val="1"/>
          <c:showCatName val="0"/>
          <c:showSerName val="0"/>
          <c:showPercent val="0"/>
          <c:showBubbleSize val="0"/>
        </c:dLbls>
        <c:gapWidth val="222"/>
        <c:overlap val="98"/>
        <c:axId val="2129514976"/>
        <c:axId val="2142532816"/>
      </c:barChart>
      <c:catAx>
        <c:axId val="212951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42532816"/>
        <c:crosses val="autoZero"/>
        <c:auto val="0"/>
        <c:lblAlgn val="ctr"/>
        <c:lblOffset val="100"/>
        <c:noMultiLvlLbl val="0"/>
      </c:catAx>
      <c:valAx>
        <c:axId val="2142532816"/>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solidFill>
                      <a:schemeClr val="tx1"/>
                    </a:solidFill>
                  </a:rPr>
                  <a:t>Normalized Energy-efficiency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1295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A495D-06F4-F44A-A83A-4C8B813A96A4}" type="datetimeFigureOut">
              <a:rPr lang="en-US" smtClean="0"/>
              <a:t>11/6/19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0700E-1130-494C-8003-DD9853AADCB2}" type="slidenum">
              <a:rPr lang="en-US" smtClean="0"/>
              <a:t>‹#›</a:t>
            </a:fld>
            <a:endParaRPr lang="en-US"/>
          </a:p>
        </p:txBody>
      </p:sp>
    </p:spTree>
    <p:extLst>
      <p:ext uri="{BB962C8B-B14F-4D97-AF65-F5344CB8AC3E}">
        <p14:creationId xmlns:p14="http://schemas.microsoft.com/office/powerpoint/2010/main" val="25918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0700E-1130-494C-8003-DD9853AADCB2}" type="slidenum">
              <a:rPr lang="en-US" smtClean="0"/>
              <a:t>2</a:t>
            </a:fld>
            <a:endParaRPr lang="en-US"/>
          </a:p>
        </p:txBody>
      </p:sp>
    </p:spTree>
    <p:extLst>
      <p:ext uri="{BB962C8B-B14F-4D97-AF65-F5344CB8AC3E}">
        <p14:creationId xmlns:p14="http://schemas.microsoft.com/office/powerpoint/2010/main" val="398679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Each of the 64 rounds of a SHA engine can be pipelined. This effectively leads to a 64 stage pipeline. </a:t>
            </a:r>
          </a:p>
          <a:p>
            <a:pPr marL="228600" indent="-228600">
              <a:buAutoNum type="arabicPeriod"/>
            </a:pPr>
            <a:r>
              <a:rPr lang="en-US" dirty="0"/>
              <a:t>For bitcoin mining, a similar pipeline can be designed, that comprises of 128 stages </a:t>
            </a:r>
          </a:p>
          <a:p>
            <a:pPr marL="228600" indent="-228600">
              <a:buAutoNum type="arabicPeriod"/>
            </a:pPr>
            <a:r>
              <a:rPr lang="en-US" dirty="0"/>
              <a:t>This is exactly how </a:t>
            </a:r>
            <a:r>
              <a:rPr lang="en-US" dirty="0" err="1"/>
              <a:t>Cointerra’s</a:t>
            </a:r>
            <a:r>
              <a:rPr lang="en-US" dirty="0"/>
              <a:t> </a:t>
            </a:r>
            <a:r>
              <a:rPr lang="en-US" dirty="0" err="1"/>
              <a:t>GoldStrike</a:t>
            </a:r>
            <a:r>
              <a:rPr lang="en-US" dirty="0"/>
              <a:t> 1 design is implemented</a:t>
            </a:r>
          </a:p>
          <a:p>
            <a:pPr marL="228600" indent="-228600">
              <a:buAutoNum type="arabicPeriod"/>
            </a:pPr>
            <a:r>
              <a:rPr lang="en-US" dirty="0"/>
              <a:t>The performance is in GH/s and energy-efficiency of a hash engine is 4 GH/J at 16 nm</a:t>
            </a:r>
          </a:p>
          <a:p>
            <a:pPr marL="228600" indent="-228600">
              <a:buAutoNum type="arabicPeriod"/>
            </a:pPr>
            <a:r>
              <a:rPr lang="en-US" dirty="0"/>
              <a:t>We use this design as our baseline</a:t>
            </a:r>
          </a:p>
        </p:txBody>
      </p:sp>
      <p:sp>
        <p:nvSpPr>
          <p:cNvPr id="4" name="Slide Number Placeholder 3"/>
          <p:cNvSpPr>
            <a:spLocks noGrp="1"/>
          </p:cNvSpPr>
          <p:nvPr>
            <p:ph type="sldNum" sz="quarter" idx="5"/>
          </p:nvPr>
        </p:nvSpPr>
        <p:spPr/>
        <p:txBody>
          <a:bodyPr/>
          <a:lstStyle/>
          <a:p>
            <a:fld id="{62BACB5D-0256-DC45-AACD-0AAFECC77D6F}" type="slidenum">
              <a:rPr lang="en-US" smtClean="0"/>
              <a:t>11</a:t>
            </a:fld>
            <a:endParaRPr lang="en-US"/>
          </a:p>
        </p:txBody>
      </p:sp>
    </p:spTree>
    <p:extLst>
      <p:ext uri="{BB962C8B-B14F-4D97-AF65-F5344CB8AC3E}">
        <p14:creationId xmlns:p14="http://schemas.microsoft.com/office/powerpoint/2010/main" val="223356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superconducting accelerator, we envision the system organization as shown. </a:t>
            </a:r>
          </a:p>
          <a:p>
            <a:pPr marL="228600" indent="-228600">
              <a:buAutoNum type="arabicPeriod"/>
            </a:pPr>
            <a:r>
              <a:rPr lang="en-US" dirty="0"/>
              <a:t>The user receives a message from the network and offloads the message to the superconducting accelerator operating inside a cryogenic environment at 4 K</a:t>
            </a:r>
          </a:p>
          <a:p>
            <a:pPr marL="228600" indent="-228600">
              <a:buAutoNum type="arabicPeriod"/>
            </a:pPr>
            <a:r>
              <a:rPr lang="en-US" dirty="0"/>
              <a:t>If a bitcoin is found, the accelerator sends a message back to the user.</a:t>
            </a:r>
          </a:p>
          <a:p>
            <a:pPr marL="228600" indent="-228600">
              <a:buAutoNum type="arabicPeriod"/>
            </a:pPr>
            <a:r>
              <a:rPr lang="en-US" dirty="0"/>
              <a:t>This accelerator hosts multiple hash engines and each of these hash engines is the 128 stage pipelined design discussed before. </a:t>
            </a:r>
          </a:p>
          <a:p>
            <a:pPr marL="228600" indent="-228600">
              <a:buAutoNum type="arabicPeriod"/>
            </a:pPr>
            <a:r>
              <a:rPr lang="en-US" dirty="0"/>
              <a:t>We observe that simply porting the CMOS design gives about 10x improvements in energy-efficiency</a:t>
            </a:r>
          </a:p>
        </p:txBody>
      </p:sp>
      <p:sp>
        <p:nvSpPr>
          <p:cNvPr id="4" name="Slide Number Placeholder 3"/>
          <p:cNvSpPr>
            <a:spLocks noGrp="1"/>
          </p:cNvSpPr>
          <p:nvPr>
            <p:ph type="sldNum" sz="quarter" idx="5"/>
          </p:nvPr>
        </p:nvSpPr>
        <p:spPr/>
        <p:txBody>
          <a:bodyPr/>
          <a:lstStyle/>
          <a:p>
            <a:fld id="{62BACB5D-0256-DC45-AACD-0AAFECC77D6F}" type="slidenum">
              <a:rPr lang="en-US" smtClean="0"/>
              <a:t>12</a:t>
            </a:fld>
            <a:endParaRPr lang="en-US"/>
          </a:p>
        </p:txBody>
      </p:sp>
    </p:spTree>
    <p:extLst>
      <p:ext uri="{BB962C8B-B14F-4D97-AF65-F5344CB8AC3E}">
        <p14:creationId xmlns:p14="http://schemas.microsoft.com/office/powerpoint/2010/main" val="295451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design the module in Verilog HDL and synthesize the design using the RQL cell library. RQL is a superconducting logic family. </a:t>
            </a:r>
          </a:p>
          <a:p>
            <a:pPr marL="228600" indent="-228600">
              <a:buAutoNum type="arabicPeriod"/>
            </a:pPr>
            <a:r>
              <a:rPr lang="en-US" dirty="0"/>
              <a:t>We </a:t>
            </a:r>
            <a:r>
              <a:rPr lang="en-US" dirty="0" err="1"/>
              <a:t>Yosys</a:t>
            </a:r>
            <a:r>
              <a:rPr lang="en-US" dirty="0"/>
              <a:t>, an open source synthesis too that accepts custom gate libraries. </a:t>
            </a:r>
          </a:p>
          <a:p>
            <a:pPr marL="228600" indent="-228600">
              <a:buAutoNum type="arabicPeriod"/>
            </a:pPr>
            <a:r>
              <a:rPr lang="en-US" dirty="0"/>
              <a:t>We post process the output netlist and insert buffers as required. </a:t>
            </a:r>
          </a:p>
          <a:p>
            <a:pPr marL="228600" indent="-228600">
              <a:buAutoNum type="arabicPeriod"/>
            </a:pPr>
            <a:r>
              <a:rPr lang="en-US" dirty="0"/>
              <a:t>This enables us to determine the JJ complexity. JJ complexity may be defined as the total number of JJs required to implement the logic and JJs required for interconnects. </a:t>
            </a:r>
          </a:p>
          <a:p>
            <a:pPr marL="228600" indent="-228600">
              <a:buAutoNum type="arabicPeriod"/>
            </a:pPr>
            <a:r>
              <a:rPr lang="en-US" dirty="0"/>
              <a:t>Performance, Power and Area are dependent on the JJ Complexity</a:t>
            </a:r>
          </a:p>
          <a:p>
            <a:pPr marL="228600" indent="-228600">
              <a:buAutoNum type="arabicPeriod"/>
            </a:pPr>
            <a:r>
              <a:rPr lang="en-US" dirty="0"/>
              <a:t>We determine the performance by analyzing the critical path of the design and account for 20% skew. In this design, once the pipeline is full, an output hash is generated every cycle. </a:t>
            </a:r>
          </a:p>
          <a:p>
            <a:pPr marL="228600" indent="-228600">
              <a:buAutoNum type="arabicPeriod"/>
            </a:pPr>
            <a:r>
              <a:rPr lang="en-US" dirty="0"/>
              <a:t>To compute the total power consumption we must account for the cooling overheads since the system operates at cryogenic temperatures. </a:t>
            </a:r>
          </a:p>
        </p:txBody>
      </p:sp>
      <p:sp>
        <p:nvSpPr>
          <p:cNvPr id="4" name="Slide Number Placeholder 3"/>
          <p:cNvSpPr>
            <a:spLocks noGrp="1"/>
          </p:cNvSpPr>
          <p:nvPr>
            <p:ph type="sldNum" sz="quarter" idx="5"/>
          </p:nvPr>
        </p:nvSpPr>
        <p:spPr/>
        <p:txBody>
          <a:bodyPr/>
          <a:lstStyle/>
          <a:p>
            <a:fld id="{62BACB5D-0256-DC45-AACD-0AAFECC77D6F}" type="slidenum">
              <a:rPr lang="en-US" smtClean="0"/>
              <a:t>13</a:t>
            </a:fld>
            <a:endParaRPr lang="en-US"/>
          </a:p>
        </p:txBody>
      </p:sp>
    </p:spTree>
    <p:extLst>
      <p:ext uri="{BB962C8B-B14F-4D97-AF65-F5344CB8AC3E}">
        <p14:creationId xmlns:p14="http://schemas.microsoft.com/office/powerpoint/2010/main" val="2304964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Why should we optimize for adders? </a:t>
            </a:r>
          </a:p>
          <a:p>
            <a:r>
              <a:rPr lang="en-US" dirty="0"/>
              <a:t>2. They account for 50% of JJ complexity and are on the critical path, hence critical for performance. </a:t>
            </a:r>
          </a:p>
          <a:p>
            <a:r>
              <a:rPr lang="en-US" dirty="0"/>
              <a:t>3. In the baseline design we use ripple carry adders which are slow but has lower complexity and fanout</a:t>
            </a:r>
          </a:p>
          <a:p>
            <a:r>
              <a:rPr lang="en-US" dirty="0"/>
              <a:t>4. </a:t>
            </a:r>
            <a:r>
              <a:rPr lang="en-US" dirty="0" err="1"/>
              <a:t>Kogge</a:t>
            </a:r>
            <a:r>
              <a:rPr lang="en-US" dirty="0"/>
              <a:t> stone adders on the other hand are fast but has higher complexity and fanout. As a result when we design the same accelerator with KSAs, we observe that the energy efficiency decreases</a:t>
            </a:r>
          </a:p>
          <a:p>
            <a:r>
              <a:rPr lang="en-US" dirty="0"/>
              <a:t>5. High fanout requires large number of buffers in superconducting logic, which essentially reduces the energy-efficiency. </a:t>
            </a:r>
          </a:p>
          <a:p>
            <a:r>
              <a:rPr lang="en-US" dirty="0"/>
              <a:t>6. Thus we want to use adders that offer high performance but has lower fanout</a:t>
            </a:r>
          </a:p>
          <a:p>
            <a:endParaRPr lang="en-US" dirty="0"/>
          </a:p>
        </p:txBody>
      </p:sp>
      <p:sp>
        <p:nvSpPr>
          <p:cNvPr id="4" name="Slide Number Placeholder 3"/>
          <p:cNvSpPr>
            <a:spLocks noGrp="1"/>
          </p:cNvSpPr>
          <p:nvPr>
            <p:ph type="sldNum" sz="quarter" idx="5"/>
          </p:nvPr>
        </p:nvSpPr>
        <p:spPr/>
        <p:txBody>
          <a:bodyPr/>
          <a:lstStyle/>
          <a:p>
            <a:fld id="{D990700E-1130-494C-8003-DD9853AADCB2}" type="slidenum">
              <a:rPr lang="en-US" smtClean="0"/>
              <a:t>14</a:t>
            </a:fld>
            <a:endParaRPr lang="en-US"/>
          </a:p>
        </p:txBody>
      </p:sp>
    </p:spTree>
    <p:extLst>
      <p:ext uri="{BB962C8B-B14F-4D97-AF65-F5344CB8AC3E}">
        <p14:creationId xmlns:p14="http://schemas.microsoft.com/office/powerpoint/2010/main" val="150535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major components of a SHA engine pipeline, we observe that most of the additions are back to back and the intermediate results are not consumed at more than one location. Thus, these additions can be fused</a:t>
            </a:r>
          </a:p>
        </p:txBody>
      </p:sp>
      <p:sp>
        <p:nvSpPr>
          <p:cNvPr id="4" name="Slide Number Placeholder 3"/>
          <p:cNvSpPr>
            <a:spLocks noGrp="1"/>
          </p:cNvSpPr>
          <p:nvPr>
            <p:ph type="sldNum" sz="quarter" idx="5"/>
          </p:nvPr>
        </p:nvSpPr>
        <p:spPr/>
        <p:txBody>
          <a:bodyPr/>
          <a:lstStyle/>
          <a:p>
            <a:fld id="{D990700E-1130-494C-8003-DD9853AADCB2}" type="slidenum">
              <a:rPr lang="en-US" smtClean="0"/>
              <a:t>15</a:t>
            </a:fld>
            <a:endParaRPr lang="en-US"/>
          </a:p>
        </p:txBody>
      </p:sp>
    </p:spTree>
    <p:extLst>
      <p:ext uri="{BB962C8B-B14F-4D97-AF65-F5344CB8AC3E}">
        <p14:creationId xmlns:p14="http://schemas.microsoft.com/office/powerpoint/2010/main" val="103186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carry save adder that is fast as well as has lower fanout</a:t>
            </a:r>
          </a:p>
          <a:p>
            <a:r>
              <a:rPr lang="en-US" dirty="0"/>
              <a:t>As a result, the same superconducting accelerator designed using carry save adders is 1.2x more energy-efficient compared to its counterpart designed using RCAs.</a:t>
            </a:r>
          </a:p>
        </p:txBody>
      </p:sp>
      <p:sp>
        <p:nvSpPr>
          <p:cNvPr id="4" name="Slide Number Placeholder 3"/>
          <p:cNvSpPr>
            <a:spLocks noGrp="1"/>
          </p:cNvSpPr>
          <p:nvPr>
            <p:ph type="sldNum" sz="quarter" idx="5"/>
          </p:nvPr>
        </p:nvSpPr>
        <p:spPr/>
        <p:txBody>
          <a:bodyPr/>
          <a:lstStyle/>
          <a:p>
            <a:fld id="{D990700E-1130-494C-8003-DD9853AADCB2}" type="slidenum">
              <a:rPr lang="en-US" smtClean="0"/>
              <a:t>16</a:t>
            </a:fld>
            <a:endParaRPr lang="en-US"/>
          </a:p>
        </p:txBody>
      </p:sp>
    </p:spTree>
    <p:extLst>
      <p:ext uri="{BB962C8B-B14F-4D97-AF65-F5344CB8AC3E}">
        <p14:creationId xmlns:p14="http://schemas.microsoft.com/office/powerpoint/2010/main" val="335547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optimize registers?</a:t>
            </a:r>
          </a:p>
          <a:p>
            <a:r>
              <a:rPr lang="en-US" dirty="0"/>
              <a:t>Registers account for 45 % of JJ complexity</a:t>
            </a:r>
          </a:p>
          <a:p>
            <a:endParaRPr lang="en-US" dirty="0"/>
          </a:p>
          <a:p>
            <a:r>
              <a:rPr lang="en-US" dirty="0"/>
              <a:t>We observe that only 3 registers are updated per pipeline stage whereas the remaining registers are just used to transport register values that are consumed in future stages. </a:t>
            </a:r>
          </a:p>
          <a:p>
            <a:r>
              <a:rPr lang="en-US" dirty="0"/>
              <a:t>So we use delay lines. Traditional delay lines some kind of a delay element. In superconducting logic a series of JTLs can be considered as the delay element. These delay lines can be used to send data from the producer to the consumer. </a:t>
            </a:r>
          </a:p>
          <a:p>
            <a:endParaRPr lang="en-US" dirty="0"/>
          </a:p>
          <a:p>
            <a:r>
              <a:rPr lang="en-US" dirty="0"/>
              <a:t>So if we look at the entire pipeline and group the registers into working and storage registers,  in the optimized design, the storage registers are eliminated and replaced with delay lines. The benefit comes from the lower device counts of delay lines. Delay lines require 4 JJs per bit whereas registers require 12 JJs per bit</a:t>
            </a:r>
          </a:p>
        </p:txBody>
      </p:sp>
      <p:sp>
        <p:nvSpPr>
          <p:cNvPr id="4" name="Slide Number Placeholder 3"/>
          <p:cNvSpPr>
            <a:spLocks noGrp="1"/>
          </p:cNvSpPr>
          <p:nvPr>
            <p:ph type="sldNum" sz="quarter" idx="5"/>
          </p:nvPr>
        </p:nvSpPr>
        <p:spPr/>
        <p:txBody>
          <a:bodyPr/>
          <a:lstStyle/>
          <a:p>
            <a:fld id="{D990700E-1130-494C-8003-DD9853AADCB2}" type="slidenum">
              <a:rPr lang="en-US" smtClean="0"/>
              <a:t>17</a:t>
            </a:fld>
            <a:endParaRPr lang="en-US"/>
          </a:p>
        </p:txBody>
      </p:sp>
    </p:spTree>
    <p:extLst>
      <p:ext uri="{BB962C8B-B14F-4D97-AF65-F5344CB8AC3E}">
        <p14:creationId xmlns:p14="http://schemas.microsoft.com/office/powerpoint/2010/main" val="1567228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Besides the challenges we have already discussed, Superconducting Technology also suffers from reliability challenges</a:t>
            </a:r>
          </a:p>
          <a:p>
            <a:pPr marL="228600" indent="-228600">
              <a:buAutoNum type="arabicPeriod"/>
            </a:pPr>
            <a:r>
              <a:rPr lang="en-US" dirty="0"/>
              <a:t>There are mainly three types of faults:</a:t>
            </a:r>
          </a:p>
          <a:p>
            <a:pPr marL="685800" lvl="1" indent="-228600">
              <a:buAutoNum type="arabicPeriod"/>
            </a:pPr>
            <a:r>
              <a:rPr lang="en-US" dirty="0"/>
              <a:t>Fabrication defects that are similar to stuck at faults in CMOS</a:t>
            </a:r>
          </a:p>
          <a:p>
            <a:pPr marL="685800" lvl="1" indent="-228600">
              <a:buAutoNum type="arabicPeriod"/>
            </a:pPr>
            <a:r>
              <a:rPr lang="en-US" dirty="0"/>
              <a:t>Device parameter variation faults: for instance changes in device parameters can lead to reduced noise margins and erroneous results are observed</a:t>
            </a:r>
          </a:p>
          <a:p>
            <a:pPr marL="685800" lvl="1" indent="-228600">
              <a:buAutoNum type="arabicPeriod"/>
            </a:pPr>
            <a:r>
              <a:rPr lang="en-US" dirty="0"/>
              <a:t>The third type of Fault: operational environment fault such as Flux trapping is interesting because it is neither transient nor permanent. The granularity of the fault is larger. Flux trapping results from non-uniform cooling which traps stray magnetic fields in the JJ circuits</a:t>
            </a:r>
          </a:p>
          <a:p>
            <a:r>
              <a:rPr lang="en-US" dirty="0"/>
              <a:t>               The faults remain between two cool down cycles but may appear at different locations across different cool down cycles.</a:t>
            </a:r>
          </a:p>
        </p:txBody>
      </p:sp>
      <p:sp>
        <p:nvSpPr>
          <p:cNvPr id="4" name="Slide Number Placeholder 3"/>
          <p:cNvSpPr>
            <a:spLocks noGrp="1"/>
          </p:cNvSpPr>
          <p:nvPr>
            <p:ph type="sldNum" sz="quarter" idx="5"/>
          </p:nvPr>
        </p:nvSpPr>
        <p:spPr/>
        <p:txBody>
          <a:bodyPr/>
          <a:lstStyle/>
          <a:p>
            <a:fld id="{62BACB5D-0256-DC45-AACD-0AAFECC77D6F}" type="slidenum">
              <a:rPr lang="en-US" smtClean="0"/>
              <a:t>18</a:t>
            </a:fld>
            <a:endParaRPr lang="en-US"/>
          </a:p>
        </p:txBody>
      </p:sp>
    </p:spTree>
    <p:extLst>
      <p:ext uri="{BB962C8B-B14F-4D97-AF65-F5344CB8AC3E}">
        <p14:creationId xmlns:p14="http://schemas.microsoft.com/office/powerpoint/2010/main" val="146559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SHA engines have very high architectural vulnerability factor due to the entropy maximization property of the algorithm</a:t>
            </a:r>
          </a:p>
          <a:p>
            <a:pPr marL="228600" indent="-228600">
              <a:buAutoNum type="arabicPeriod"/>
            </a:pPr>
            <a:r>
              <a:rPr lang="en-US" dirty="0"/>
              <a:t>Even if a single fault exists anywhere in the circuit, the probability that the output hash is incorrect is about 99%</a:t>
            </a:r>
          </a:p>
          <a:p>
            <a:pPr marL="228600" indent="-228600">
              <a:buAutoNum type="arabicPeriod"/>
            </a:pPr>
            <a:r>
              <a:rPr lang="en-US" dirty="0"/>
              <a:t>Thus, we look as possible mechanisms to design the same accelerator in a fault tolerant way</a:t>
            </a:r>
          </a:p>
          <a:p>
            <a:pPr marL="228600" indent="-228600">
              <a:buAutoNum type="arabicPeriod"/>
            </a:pPr>
            <a:r>
              <a:rPr lang="en-US" dirty="0"/>
              <a:t>We observe that logic in all the stages are similar. This leads us to think how can sparing help</a:t>
            </a:r>
          </a:p>
          <a:p>
            <a:pPr marL="228600" indent="-228600">
              <a:buAutoNum type="arabicPeriod"/>
            </a:pPr>
            <a:r>
              <a:rPr lang="en-US" dirty="0"/>
              <a:t>We modify the design by adding an extra stage and a bypass logic that can bypass a faulty stage. </a:t>
            </a:r>
          </a:p>
          <a:p>
            <a:pPr marL="228600" indent="-228600">
              <a:buAutoNum type="arabicPeriod"/>
            </a:pPr>
            <a:r>
              <a:rPr lang="en-US" dirty="0"/>
              <a:t>This design allows us to run some built in self tests that can detect a faulty stage and can tolerate a fault anywhere within a stage. </a:t>
            </a:r>
          </a:p>
        </p:txBody>
      </p:sp>
      <p:sp>
        <p:nvSpPr>
          <p:cNvPr id="4" name="Slide Number Placeholder 3"/>
          <p:cNvSpPr>
            <a:spLocks noGrp="1"/>
          </p:cNvSpPr>
          <p:nvPr>
            <p:ph type="sldNum" sz="quarter" idx="5"/>
          </p:nvPr>
        </p:nvSpPr>
        <p:spPr/>
        <p:txBody>
          <a:bodyPr/>
          <a:lstStyle/>
          <a:p>
            <a:fld id="{D990700E-1130-494C-8003-DD9853AADCB2}" type="slidenum">
              <a:rPr lang="en-US" smtClean="0"/>
              <a:t>19</a:t>
            </a:fld>
            <a:endParaRPr lang="en-US"/>
          </a:p>
        </p:txBody>
      </p:sp>
    </p:spTree>
    <p:extLst>
      <p:ext uri="{BB962C8B-B14F-4D97-AF65-F5344CB8AC3E}">
        <p14:creationId xmlns:p14="http://schemas.microsoft.com/office/powerpoint/2010/main" val="356444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One observation is that if a mux inside the bypass logic fails anywhere in the design, the entire hash engine fails</a:t>
            </a:r>
          </a:p>
          <a:p>
            <a:pPr marL="228600" indent="-228600">
              <a:buAutoNum type="arabicPeriod"/>
            </a:pPr>
            <a:r>
              <a:rPr lang="en-US" dirty="0"/>
              <a:t>Thus we also add a redundant mux that can tolerate fault in the </a:t>
            </a:r>
            <a:r>
              <a:rPr lang="en-US" dirty="0" err="1"/>
              <a:t>muxes</a:t>
            </a:r>
            <a:endParaRPr lang="en-US" dirty="0"/>
          </a:p>
          <a:p>
            <a:pPr marL="228600" indent="-228600">
              <a:buAutoNum type="arabicPeriod"/>
            </a:pPr>
            <a:r>
              <a:rPr lang="en-US" dirty="0"/>
              <a:t>Our evaluations show 5-6 orders of magnitude improvement in system reliability</a:t>
            </a:r>
          </a:p>
        </p:txBody>
      </p:sp>
      <p:sp>
        <p:nvSpPr>
          <p:cNvPr id="4" name="Slide Number Placeholder 3"/>
          <p:cNvSpPr>
            <a:spLocks noGrp="1"/>
          </p:cNvSpPr>
          <p:nvPr>
            <p:ph type="sldNum" sz="quarter" idx="5"/>
          </p:nvPr>
        </p:nvSpPr>
        <p:spPr/>
        <p:txBody>
          <a:bodyPr/>
          <a:lstStyle/>
          <a:p>
            <a:fld id="{D990700E-1130-494C-8003-DD9853AADCB2}" type="slidenum">
              <a:rPr lang="en-US" smtClean="0"/>
              <a:t>20</a:t>
            </a:fld>
            <a:endParaRPr lang="en-US"/>
          </a:p>
        </p:txBody>
      </p:sp>
    </p:spTree>
    <p:extLst>
      <p:ext uri="{BB962C8B-B14F-4D97-AF65-F5344CB8AC3E}">
        <p14:creationId xmlns:p14="http://schemas.microsoft.com/office/powerpoint/2010/main" val="59573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observe a wide range of computational devices today and the computational requirements keep growing</a:t>
            </a:r>
          </a:p>
          <a:p>
            <a:pPr marL="228600" indent="-228600">
              <a:buAutoNum type="arabicPeriod"/>
            </a:pPr>
            <a:r>
              <a:rPr lang="en-US" dirty="0"/>
              <a:t>And these computational demands must be met within limited power budgets</a:t>
            </a:r>
          </a:p>
          <a:p>
            <a:pPr marL="228600" indent="-228600">
              <a:buAutoNum type="arabicPeriod"/>
            </a:pPr>
            <a:r>
              <a:rPr lang="en-US" dirty="0"/>
              <a:t>Energy-efficiency of performance per unit of power dissipated is thus a key metric that current designs look forward to optimize</a:t>
            </a:r>
          </a:p>
          <a:p>
            <a:pPr marL="228600" indent="-228600">
              <a:buAutoNum type="arabicPeriod"/>
            </a:pPr>
            <a:endParaRPr lang="en-US" dirty="0"/>
          </a:p>
          <a:p>
            <a:pPr marL="228600" indent="-228600">
              <a:buAutoNum type="arabicPeriod"/>
            </a:pPr>
            <a:r>
              <a:rPr lang="en-US" dirty="0"/>
              <a:t>Since CMOS scaling has slowed down, researchers are looking at possible CMOS alternatives that can meet the growing demands for energy-efficient computing</a:t>
            </a:r>
          </a:p>
          <a:p>
            <a:pPr marL="228600" indent="-228600">
              <a:buAutoNum type="arabicPeriod"/>
            </a:pPr>
            <a:r>
              <a:rPr lang="en-US" dirty="0"/>
              <a:t>Superconducting technology is one such potential candidate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BACB5D-0256-DC45-AACD-0AAFECC77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96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90700E-1130-494C-8003-DD9853AADCB2}" type="slidenum">
              <a:rPr lang="en-US" smtClean="0"/>
              <a:t>21</a:t>
            </a:fld>
            <a:endParaRPr lang="en-US"/>
          </a:p>
        </p:txBody>
      </p:sp>
    </p:spTree>
    <p:extLst>
      <p:ext uri="{BB962C8B-B14F-4D97-AF65-F5344CB8AC3E}">
        <p14:creationId xmlns:p14="http://schemas.microsoft.com/office/powerpoint/2010/main" val="1895554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ACB5D-0256-DC45-AACD-0AAFECC77D6F}" type="slidenum">
              <a:rPr lang="en-US" smtClean="0"/>
              <a:t>22</a:t>
            </a:fld>
            <a:endParaRPr lang="en-US"/>
          </a:p>
        </p:txBody>
      </p:sp>
    </p:spTree>
    <p:extLst>
      <p:ext uri="{BB962C8B-B14F-4D97-AF65-F5344CB8AC3E}">
        <p14:creationId xmlns:p14="http://schemas.microsoft.com/office/powerpoint/2010/main" val="335676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Normally metals conduct electricity but offers certain resistance at normal temperatures. </a:t>
            </a:r>
          </a:p>
          <a:p>
            <a:pPr marL="228600" indent="-228600">
              <a:buAutoNum type="arabicPeriod"/>
            </a:pPr>
            <a:r>
              <a:rPr lang="en-US" dirty="0"/>
              <a:t>However, when the temperature is reduced, certain metals offer zero resistance to the flow of current. This is called a superconductor and the current flowing through the metal when the resistance becomes zero is called the critical current of the superconductor. </a:t>
            </a:r>
          </a:p>
          <a:p>
            <a:pPr marL="228600" indent="-228600">
              <a:buAutoNum type="arabicPeriod"/>
            </a:pPr>
            <a:r>
              <a:rPr lang="en-US" dirty="0"/>
              <a:t>This physical phenomenon is called superconductivity. </a:t>
            </a:r>
          </a:p>
          <a:p>
            <a:pPr marL="228600" indent="-228600">
              <a:buAutoNum type="arabicPeriod"/>
            </a:pPr>
            <a:endParaRPr lang="en-US" dirty="0"/>
          </a:p>
          <a:p>
            <a:pPr marL="228600" indent="-228600">
              <a:buAutoNum type="arabicPeriod"/>
            </a:pPr>
            <a:r>
              <a:rPr lang="en-US" dirty="0"/>
              <a:t>Now two superconductors separated by a thin insulating barrier can be used to construct a very high speed switching device called a Josephson Junction.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Below </a:t>
            </a:r>
            <a:r>
              <a:rPr lang="en-US" dirty="0" err="1"/>
              <a:t>Ic</a:t>
            </a:r>
            <a:r>
              <a:rPr lang="en-US" dirty="0"/>
              <a:t> a metal is superconducting whereas above </a:t>
            </a:r>
            <a:r>
              <a:rPr lang="en-US" dirty="0" err="1"/>
              <a:t>Ic</a:t>
            </a:r>
            <a:r>
              <a:rPr lang="en-US" dirty="0"/>
              <a:t>, it is resistive</a:t>
            </a:r>
          </a:p>
          <a:p>
            <a:pPr marL="228600" indent="-228600">
              <a:buAutoNum type="arabicPeriod"/>
            </a:pPr>
            <a:r>
              <a:rPr lang="en-US" dirty="0"/>
              <a:t>Thus by controlling the critical current flowing through a JJ, it can be switched between two states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In a superconducting loop with a JJ, the magnetic is quantized i.e. it can only take integer multiple values of a single flux quanta (SFQ). Presence or absence of SFQ can be used to offer a digital abstraction.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dirty="0">
                <a:solidFill>
                  <a:schemeClr val="tx1"/>
                </a:solidFill>
                <a:effectLst/>
                <a:latin typeface="+mn-lt"/>
                <a:ea typeface="+mn-ea"/>
                <a:cs typeface="+mn-cs"/>
              </a:rPr>
              <a:t>When a JJ switches from superconducting to a resistive state, the magnetic flux through the superconducting loop containing the JJ changes by a flux quanta, generating an SFQ pulse of about 1 pico-second duration and 2 milli-volt magnitude,</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2BACB5D-0256-DC45-AACD-0AAFECC77D6F}" type="slidenum">
              <a:rPr lang="en-US" smtClean="0"/>
              <a:t>4</a:t>
            </a:fld>
            <a:endParaRPr lang="en-US"/>
          </a:p>
        </p:txBody>
      </p:sp>
    </p:spTree>
    <p:extLst>
      <p:ext uri="{BB962C8B-B14F-4D97-AF65-F5344CB8AC3E}">
        <p14:creationId xmlns:p14="http://schemas.microsoft.com/office/powerpoint/2010/main" val="322893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technology offers very fast switching (ranging in the order of a picosecond). Thus the operating frequency is much higher than traditional CMOS</a:t>
            </a:r>
          </a:p>
          <a:p>
            <a:pPr marL="228600" indent="-228600">
              <a:buAutoNum type="arabicPeriod"/>
            </a:pPr>
            <a:r>
              <a:rPr lang="en-US" dirty="0"/>
              <a:t>The energy dissipation is about an order of magnitude lower compared to CMOS. </a:t>
            </a:r>
          </a:p>
          <a:p>
            <a:pPr marL="228600" indent="-228600">
              <a:buAutoNum type="arabicPeriod"/>
            </a:pPr>
            <a:r>
              <a:rPr lang="en-US" dirty="0"/>
              <a:t>The interconnect power consumption is almost negligible compared to traditional CMOS. </a:t>
            </a:r>
          </a:p>
          <a:p>
            <a:pPr marL="228600" indent="-228600">
              <a:buAutoNum type="arabicPeriod"/>
            </a:pPr>
            <a:endParaRPr lang="en-US" dirty="0"/>
          </a:p>
          <a:p>
            <a:pPr marL="228600" indent="-228600">
              <a:buAutoNum type="arabicPeriod"/>
            </a:pPr>
            <a:r>
              <a:rPr lang="en-US" dirty="0"/>
              <a:t>All these seems good but this technology is not mature and thus has several challenges. So what are the challenges?</a:t>
            </a:r>
          </a:p>
        </p:txBody>
      </p:sp>
      <p:sp>
        <p:nvSpPr>
          <p:cNvPr id="4" name="Slide Number Placeholder 3"/>
          <p:cNvSpPr>
            <a:spLocks noGrp="1"/>
          </p:cNvSpPr>
          <p:nvPr>
            <p:ph type="sldNum" sz="quarter" idx="5"/>
          </p:nvPr>
        </p:nvSpPr>
        <p:spPr/>
        <p:txBody>
          <a:bodyPr/>
          <a:lstStyle/>
          <a:p>
            <a:fld id="{62BACB5D-0256-DC45-AACD-0AAFECC77D6F}" type="slidenum">
              <a:rPr lang="en-US" smtClean="0"/>
              <a:t>5</a:t>
            </a:fld>
            <a:endParaRPr lang="en-US"/>
          </a:p>
        </p:txBody>
      </p:sp>
    </p:spTree>
    <p:extLst>
      <p:ext uri="{BB962C8B-B14F-4D97-AF65-F5344CB8AC3E}">
        <p14:creationId xmlns:p14="http://schemas.microsoft.com/office/powerpoint/2010/main" val="31210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few key challenges for this technology. </a:t>
            </a:r>
          </a:p>
          <a:p>
            <a:pPr marL="228600" indent="-228600">
              <a:buAutoNum type="arabicPeriod"/>
            </a:pPr>
            <a:r>
              <a:rPr lang="en-US" dirty="0"/>
              <a:t>Not enough devices and device density</a:t>
            </a:r>
          </a:p>
          <a:p>
            <a:pPr marL="228600" indent="-228600">
              <a:buAutoNum type="arabicPeriod"/>
            </a:pPr>
            <a:r>
              <a:rPr lang="en-US" dirty="0"/>
              <a:t>Memory capacity is too low: in the range of a few KB</a:t>
            </a:r>
          </a:p>
          <a:p>
            <a:pPr marL="228600" indent="-228600">
              <a:buAutoNum type="arabicPeriod"/>
            </a:pPr>
            <a:r>
              <a:rPr lang="en-US" dirty="0"/>
              <a:t>Gates cannot drive each other (requires huge buffering overhead). For example, in this CMOS circuit, one AND gate can drive two other AND gates. However, this same circuit in superconducting technology requires 3 buffers. Each buffer requires 2 JJs and this leads to an increase in circuit complexity. </a:t>
            </a:r>
          </a:p>
          <a:p>
            <a:endParaRPr lang="en-US" dirty="0"/>
          </a:p>
          <a:p>
            <a:endParaRPr lang="en-US" dirty="0"/>
          </a:p>
        </p:txBody>
      </p:sp>
      <p:sp>
        <p:nvSpPr>
          <p:cNvPr id="4" name="Slide Number Placeholder 3"/>
          <p:cNvSpPr>
            <a:spLocks noGrp="1"/>
          </p:cNvSpPr>
          <p:nvPr>
            <p:ph type="sldNum" sz="quarter" idx="5"/>
          </p:nvPr>
        </p:nvSpPr>
        <p:spPr/>
        <p:txBody>
          <a:bodyPr/>
          <a:lstStyle/>
          <a:p>
            <a:fld id="{D990700E-1130-494C-8003-DD9853AADCB2}" type="slidenum">
              <a:rPr lang="en-US" smtClean="0"/>
              <a:t>6</a:t>
            </a:fld>
            <a:endParaRPr lang="en-US"/>
          </a:p>
        </p:txBody>
      </p:sp>
    </p:spTree>
    <p:extLst>
      <p:ext uri="{BB962C8B-B14F-4D97-AF65-F5344CB8AC3E}">
        <p14:creationId xmlns:p14="http://schemas.microsoft.com/office/powerpoint/2010/main" val="76227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understood the motivation to explore superconducting circuits, the advantages and shortcomings of the technology, here is an executive summary for the rest of the talk. </a:t>
            </a:r>
          </a:p>
          <a:p>
            <a:r>
              <a:rPr lang="en-US" dirty="0"/>
              <a:t>1. Our goal is to understand the technology-specific constraints and study the design of a superconducting accelerator.</a:t>
            </a:r>
          </a:p>
          <a:p>
            <a:r>
              <a:rPr lang="en-US" dirty="0"/>
              <a:t>2. Our first contribution is the system level design of an accelerator that fits into the design space of superconducting technology. </a:t>
            </a:r>
          </a:p>
          <a:p>
            <a:r>
              <a:rPr lang="en-US" dirty="0"/>
              <a:t>2. Our second contribution is optimization of this design to meet the constraints of this specific technology</a:t>
            </a:r>
          </a:p>
          <a:p>
            <a:r>
              <a:rPr lang="en-US" dirty="0"/>
              <a:t>3. Our third contribution is that we understand the specific reliability challenges of this technology and present a fault-tolerant design</a:t>
            </a:r>
          </a:p>
        </p:txBody>
      </p:sp>
      <p:sp>
        <p:nvSpPr>
          <p:cNvPr id="4" name="Slide Number Placeholder 3"/>
          <p:cNvSpPr>
            <a:spLocks noGrp="1"/>
          </p:cNvSpPr>
          <p:nvPr>
            <p:ph type="sldNum" sz="quarter" idx="5"/>
          </p:nvPr>
        </p:nvSpPr>
        <p:spPr/>
        <p:txBody>
          <a:bodyPr/>
          <a:lstStyle/>
          <a:p>
            <a:fld id="{D990700E-1130-494C-8003-DD9853AADCB2}" type="slidenum">
              <a:rPr lang="en-US" smtClean="0"/>
              <a:t>7</a:t>
            </a:fld>
            <a:endParaRPr lang="en-US"/>
          </a:p>
        </p:txBody>
      </p:sp>
    </p:spTree>
    <p:extLst>
      <p:ext uri="{BB962C8B-B14F-4D97-AF65-F5344CB8AC3E}">
        <p14:creationId xmlns:p14="http://schemas.microsoft.com/office/powerpoint/2010/main" val="195122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Based on the specific characteristics of superconducting technology the applications that can really benefit at this point are ones that are computationally intensive and has very low memory footprint. One such application is Bitcoin mining. </a:t>
            </a:r>
          </a:p>
          <a:p>
            <a:pPr marL="228600" indent="-228600">
              <a:buAutoNum type="arabicPeriod"/>
            </a:pPr>
            <a:r>
              <a:rPr lang="en-US" dirty="0">
                <a:solidFill>
                  <a:schemeClr val="tx1"/>
                </a:solidFill>
                <a:latin typeface="Calibri" panose="020F0502020204030204" pitchFamily="34" charset="0"/>
                <a:ea typeface="Times New Roman" charset="0"/>
                <a:cs typeface="Calibri" panose="020F0502020204030204" pitchFamily="34" charset="0"/>
              </a:rPr>
              <a:t>Bitcoin Mining is typically used in blockchain</a:t>
            </a:r>
          </a:p>
          <a:p>
            <a:pPr marL="228600" indent="-228600">
              <a:buAutoNum type="arabicPeriod"/>
            </a:pPr>
            <a:r>
              <a:rPr lang="en-US" dirty="0">
                <a:solidFill>
                  <a:schemeClr val="tx1"/>
                </a:solidFill>
                <a:latin typeface="Calibri" panose="020F0502020204030204" pitchFamily="34" charset="0"/>
                <a:ea typeface="Times New Roman" charset="0"/>
                <a:cs typeface="Calibri" panose="020F0502020204030204" pitchFamily="34" charset="0"/>
              </a:rPr>
              <a:t>Blockchain: a decentralized public ledger of transactions that maintains the validity of transactions through a distributed consensus mechanism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Mining: the process of authenticating transactions, involves searching for a 32 bit key called nonce and uses double SHA 256</a:t>
            </a:r>
            <a:r>
              <a:rPr lang="en-US" dirty="0">
                <a:solidFill>
                  <a:schemeClr val="tx1"/>
                </a:solidFill>
                <a:latin typeface="Calibri" panose="020F0502020204030204" pitchFamily="34" charset="0"/>
                <a:ea typeface="Times New Roman"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D990700E-1130-494C-8003-DD9853AADCB2}" type="slidenum">
              <a:rPr lang="en-US" smtClean="0"/>
              <a:t>8</a:t>
            </a:fld>
            <a:endParaRPr lang="en-US"/>
          </a:p>
        </p:txBody>
      </p:sp>
    </p:spTree>
    <p:extLst>
      <p:ext uri="{BB962C8B-B14F-4D97-AF65-F5344CB8AC3E}">
        <p14:creationId xmlns:p14="http://schemas.microsoft.com/office/powerpoint/2010/main" val="257608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User receives a message from the bitcoin network and inserts a random key</a:t>
            </a:r>
          </a:p>
          <a:p>
            <a:r>
              <a:rPr lang="en-US" dirty="0"/>
              <a:t>2. The user then computes a hash and if this computed has is less than a certain threshold, they report to the network. Post this the user is rewarded</a:t>
            </a:r>
          </a:p>
          <a:p>
            <a:r>
              <a:rPr lang="en-US" dirty="0"/>
              <a:t>3. If the hash is not below the network provided threshold, the user tries a different random key. </a:t>
            </a:r>
          </a:p>
          <a:p>
            <a:r>
              <a:rPr lang="en-US" dirty="0"/>
              <a:t>4. Since cryptographic, the process of mining uses a brute force approach</a:t>
            </a:r>
            <a:endParaRPr lang="en-US" dirty="0">
              <a:solidFill>
                <a:schemeClr val="tx1"/>
              </a:solidFill>
              <a:latin typeface="Calibri" panose="020F0502020204030204" pitchFamily="34" charset="0"/>
              <a:ea typeface="Times New Roman"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BACB5D-0256-DC45-AACD-0AAFECC77D6F}" type="slidenum">
              <a:rPr lang="en-US" smtClean="0"/>
              <a:t>9</a:t>
            </a:fld>
            <a:endParaRPr lang="en-US"/>
          </a:p>
        </p:txBody>
      </p:sp>
    </p:spTree>
    <p:extLst>
      <p:ext uri="{BB962C8B-B14F-4D97-AF65-F5344CB8AC3E}">
        <p14:creationId xmlns:p14="http://schemas.microsoft.com/office/powerpoint/2010/main" val="396341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understand the exact steps in bitcoin mining</a:t>
            </a:r>
          </a:p>
          <a:p>
            <a:pPr marL="228600" indent="-228600">
              <a:buAutoNum type="arabicPeriod"/>
            </a:pPr>
            <a:r>
              <a:rPr lang="en-US" dirty="0"/>
              <a:t>A message is split and multiple 32 bit components are generated. Each cycle one of these components goes through the logical and arithmetic operations inside a compression function generator. At the end of 64 cycles, it outputs the 256 bit hash. This happens inside a single SHA engine. </a:t>
            </a:r>
          </a:p>
          <a:p>
            <a:pPr marL="228600" indent="-228600">
              <a:buAutoNum type="arabicPeriod"/>
            </a:pPr>
            <a:r>
              <a:rPr lang="en-US" dirty="0"/>
              <a:t>Bitcoin mining uses double SHA which means two back to back SHA operations take place inside a bitcoin miner. </a:t>
            </a:r>
          </a:p>
          <a:p>
            <a:pPr marL="228600" indent="-228600">
              <a:buAutoNum type="arabicPeriod"/>
            </a:pPr>
            <a:r>
              <a:rPr lang="en-US" dirty="0"/>
              <a:t>Thus in bitcoin mining there is repeated logical and arithmetic operations, and memory is only required to store the message and 1 32-bit constant per round giving a total of &lt;300 bytes</a:t>
            </a:r>
          </a:p>
        </p:txBody>
      </p:sp>
      <p:sp>
        <p:nvSpPr>
          <p:cNvPr id="4" name="Slide Number Placeholder 3"/>
          <p:cNvSpPr>
            <a:spLocks noGrp="1"/>
          </p:cNvSpPr>
          <p:nvPr>
            <p:ph type="sldNum" sz="quarter" idx="5"/>
          </p:nvPr>
        </p:nvSpPr>
        <p:spPr/>
        <p:txBody>
          <a:bodyPr/>
          <a:lstStyle/>
          <a:p>
            <a:fld id="{62BACB5D-0256-DC45-AACD-0AAFECC77D6F}" type="slidenum">
              <a:rPr lang="en-US" smtClean="0"/>
              <a:t>10</a:t>
            </a:fld>
            <a:endParaRPr lang="en-US"/>
          </a:p>
        </p:txBody>
      </p:sp>
    </p:spTree>
    <p:extLst>
      <p:ext uri="{BB962C8B-B14F-4D97-AF65-F5344CB8AC3E}">
        <p14:creationId xmlns:p14="http://schemas.microsoft.com/office/powerpoint/2010/main" val="97446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1"/>
            <a:ext cx="10972800" cy="1470025"/>
          </a:xfrm>
        </p:spPr>
        <p:txBody>
          <a:bodyPr anchor="b">
            <a:normAutofit/>
          </a:bodyPr>
          <a:lstStyle>
            <a:lvl1pPr>
              <a:defRPr sz="3000"/>
            </a:lvl1pPr>
          </a:lstStyle>
          <a:p>
            <a:r>
              <a:rPr lang="en-US"/>
              <a:t>Click to edit Master title style</a:t>
            </a:r>
            <a:endParaRPr lang="en-US" dirty="0"/>
          </a:p>
        </p:txBody>
      </p:sp>
      <p:sp>
        <p:nvSpPr>
          <p:cNvPr id="3" name="Subtitle 2"/>
          <p:cNvSpPr>
            <a:spLocks noGrp="1"/>
          </p:cNvSpPr>
          <p:nvPr>
            <p:ph type="subTitle" idx="1"/>
          </p:nvPr>
        </p:nvSpPr>
        <p:spPr>
          <a:xfrm>
            <a:off x="1828800" y="4343400"/>
            <a:ext cx="85344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300"/>
            </a:lvl1pPr>
          </a:lstStyle>
          <a:p>
            <a:fld id="{4AB89D1E-4195-3B44-AF30-83E88BBA3F93}" type="datetime1">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B296-E790-CE4C-815F-9495E4E3F6E5}" type="slidenum">
              <a:rPr lang="en-US" smtClean="0"/>
              <a:t>‹#›</a:t>
            </a:fld>
            <a:endParaRPr lang="en-US"/>
          </a:p>
        </p:txBody>
      </p:sp>
      <p:cxnSp>
        <p:nvCxnSpPr>
          <p:cNvPr id="7" name="Straight Connector 6"/>
          <p:cNvCxnSpPr/>
          <p:nvPr/>
        </p:nvCxnSpPr>
        <p:spPr>
          <a:xfrm>
            <a:off x="609600" y="3048000"/>
            <a:ext cx="10972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46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AB1B9C-A05E-D64E-A5BD-44F445E8A087}" type="datetime1">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3055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41F38-E3E1-D341-8713-1A7B34BBB5DE}" type="datetime1">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2227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nchor="b"/>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sz="2800"/>
            </a:lvl1pPr>
            <a:lvl2pPr>
              <a:defRPr sz="24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4800" y="6477001"/>
            <a:ext cx="1625600" cy="365125"/>
          </a:xfrm>
        </p:spPr>
        <p:txBody>
          <a:bodyPr/>
          <a:lstStyle>
            <a:lvl1pPr>
              <a:defRPr sz="1300" spc="0"/>
            </a:lvl1pPr>
          </a:lstStyle>
          <a:p>
            <a:fld id="{96A4A91D-2BF2-6743-A9A6-B40AE092DCB9}" type="datetime1">
              <a:rPr lang="en-US" smtClean="0"/>
              <a:t>11/6/19</a:t>
            </a:fld>
            <a:endParaRPr lang="en-US"/>
          </a:p>
        </p:txBody>
      </p:sp>
      <p:sp>
        <p:nvSpPr>
          <p:cNvPr id="5" name="Footer Placeholder 4"/>
          <p:cNvSpPr>
            <a:spLocks noGrp="1"/>
          </p:cNvSpPr>
          <p:nvPr>
            <p:ph type="ftr" sz="quarter" idx="11"/>
          </p:nvPr>
        </p:nvSpPr>
        <p:spPr>
          <a:xfrm>
            <a:off x="2336800" y="6477001"/>
            <a:ext cx="7620000" cy="365125"/>
          </a:xfrm>
        </p:spPr>
        <p:txBody>
          <a:bodyPr/>
          <a:lstStyle/>
          <a:p>
            <a:endParaRPr lang="en-US"/>
          </a:p>
        </p:txBody>
      </p:sp>
      <p:sp>
        <p:nvSpPr>
          <p:cNvPr id="6" name="Slide Number Placeholder 5"/>
          <p:cNvSpPr>
            <a:spLocks noGrp="1"/>
          </p:cNvSpPr>
          <p:nvPr>
            <p:ph type="sldNum" sz="quarter" idx="12"/>
          </p:nvPr>
        </p:nvSpPr>
        <p:spPr/>
        <p:txBody>
          <a:bodyPr/>
          <a:lstStyle>
            <a:lvl1pPr>
              <a:defRPr sz="1300"/>
            </a:lvl1pPr>
          </a:lstStyle>
          <a:p>
            <a:fld id="{B317B296-E790-CE4C-815F-9495E4E3F6E5}" type="slidenum">
              <a:rPr lang="en-US" smtClean="0"/>
              <a:t>‹#›</a:t>
            </a:fld>
            <a:endParaRPr lang="en-US"/>
          </a:p>
        </p:txBody>
      </p:sp>
      <p:cxnSp>
        <p:nvCxnSpPr>
          <p:cNvPr id="7" name="Straight Connector 6"/>
          <p:cNvCxnSpPr/>
          <p:nvPr/>
        </p:nvCxnSpPr>
        <p:spPr>
          <a:xfrm>
            <a:off x="609600" y="1219200"/>
            <a:ext cx="109728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3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1"/>
            <a:ext cx="10363200" cy="1362075"/>
          </a:xfrm>
        </p:spPr>
        <p:txBody>
          <a:bodyPr anchor="b"/>
          <a:lstStyle>
            <a:lvl1pPr algn="l">
              <a:defRPr sz="4000" b="1" cap="all"/>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sz="1300"/>
            </a:lvl1pPr>
          </a:lstStyle>
          <a:p>
            <a:fld id="{1EC38612-EB51-3C44-B73D-B4BD78EEA747}" type="datetime1">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B296-E790-CE4C-815F-9495E4E3F6E5}" type="slidenum">
              <a:rPr lang="en-US" smtClean="0"/>
              <a:t>‹#›</a:t>
            </a:fld>
            <a:endParaRPr lang="en-US"/>
          </a:p>
        </p:txBody>
      </p:sp>
      <p:cxnSp>
        <p:nvCxnSpPr>
          <p:cNvPr id="7" name="Straight Connector 6"/>
          <p:cNvCxnSpPr/>
          <p:nvPr/>
        </p:nvCxnSpPr>
        <p:spPr>
          <a:xfrm>
            <a:off x="914400" y="3657600"/>
            <a:ext cx="103632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8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40E99-C9A3-5541-9550-DBE829960487}" type="datetime1">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319657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B5A85-2BF6-DA45-B30A-013562E3FEB9}" type="datetime1">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349355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5C42CB-1E54-104E-8223-BE6A9C6F91BE}" type="datetime1">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42283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3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F1B154-2996-0941-ACB8-73A7259BE76F}" type="datetime1">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190869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A8F124-29DD-EE45-A10A-347E7DD56610}" type="datetime1">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7B296-E790-CE4C-815F-9495E4E3F6E5}" type="slidenum">
              <a:rPr lang="en-US" smtClean="0"/>
              <a:t>‹#›</a:t>
            </a:fld>
            <a:endParaRPr lang="en-US"/>
          </a:p>
        </p:txBody>
      </p:sp>
    </p:spTree>
    <p:extLst>
      <p:ext uri="{BB962C8B-B14F-4D97-AF65-F5344CB8AC3E}">
        <p14:creationId xmlns:p14="http://schemas.microsoft.com/office/powerpoint/2010/main" val="21437864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77000"/>
            <a:ext cx="12192000" cy="3810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4800" y="6477001"/>
            <a:ext cx="1625600" cy="365125"/>
          </a:xfrm>
          <a:prstGeom prst="rect">
            <a:avLst/>
          </a:prstGeom>
        </p:spPr>
        <p:txBody>
          <a:bodyPr vert="horz" lIns="91440" tIns="45720" rIns="91440" bIns="45720" rtlCol="0" anchor="ctr"/>
          <a:lstStyle>
            <a:lvl1pPr algn="l">
              <a:defRPr sz="1400">
                <a:solidFill>
                  <a:schemeClr val="bg1"/>
                </a:solidFill>
                <a:latin typeface="나눔고딕" pitchFamily="50" charset="-127"/>
                <a:ea typeface="나눔고딕" pitchFamily="50" charset="-127"/>
              </a:defRPr>
            </a:lvl1pPr>
          </a:lstStyle>
          <a:p>
            <a:fld id="{1633B07F-9BE9-3842-8579-28ED1173B44A}" type="datetime1">
              <a:rPr lang="en-US" smtClean="0"/>
              <a:t>11/6/19</a:t>
            </a:fld>
            <a:endParaRPr lang="en-US"/>
          </a:p>
        </p:txBody>
      </p:sp>
      <p:sp>
        <p:nvSpPr>
          <p:cNvPr id="5" name="Footer Placeholder 4"/>
          <p:cNvSpPr>
            <a:spLocks noGrp="1"/>
          </p:cNvSpPr>
          <p:nvPr>
            <p:ph type="ftr" sz="quarter" idx="3"/>
          </p:nvPr>
        </p:nvSpPr>
        <p:spPr>
          <a:xfrm>
            <a:off x="2336800" y="6477001"/>
            <a:ext cx="7620000" cy="365125"/>
          </a:xfrm>
          <a:prstGeom prst="rect">
            <a:avLst/>
          </a:prstGeom>
        </p:spPr>
        <p:txBody>
          <a:bodyPr vert="horz" lIns="91440" tIns="45720" rIns="91440" bIns="45720" rtlCol="0" anchor="ctr"/>
          <a:lstStyle>
            <a:lvl1pPr algn="ctr">
              <a:defRPr sz="1400">
                <a:solidFill>
                  <a:schemeClr val="bg1"/>
                </a:solidFill>
                <a:latin typeface="나눔고딕" pitchFamily="50" charset="-127"/>
                <a:ea typeface="나눔고딕" pitchFamily="50" charset="-127"/>
              </a:defRPr>
            </a:lvl1pPr>
          </a:lstStyle>
          <a:p>
            <a:endParaRPr lang="en-US"/>
          </a:p>
        </p:txBody>
      </p:sp>
      <p:sp>
        <p:nvSpPr>
          <p:cNvPr id="6" name="Slide Number Placeholder 5"/>
          <p:cNvSpPr>
            <a:spLocks noGrp="1"/>
          </p:cNvSpPr>
          <p:nvPr>
            <p:ph type="sldNum" sz="quarter" idx="4"/>
          </p:nvPr>
        </p:nvSpPr>
        <p:spPr>
          <a:xfrm>
            <a:off x="9855200" y="6477001"/>
            <a:ext cx="1727200" cy="365125"/>
          </a:xfrm>
          <a:prstGeom prst="rect">
            <a:avLst/>
          </a:prstGeom>
        </p:spPr>
        <p:txBody>
          <a:bodyPr vert="horz" lIns="91440" tIns="45720" rIns="91440" bIns="45720" rtlCol="0" anchor="ctr"/>
          <a:lstStyle>
            <a:lvl1pPr algn="r">
              <a:defRPr sz="1300">
                <a:solidFill>
                  <a:schemeClr val="bg1"/>
                </a:solidFill>
                <a:latin typeface="나눔고딕" pitchFamily="50" charset="-127"/>
                <a:ea typeface="나눔고딕" pitchFamily="50" charset="-127"/>
              </a:defRPr>
            </a:lvl1pPr>
          </a:lstStyle>
          <a:p>
            <a:fld id="{B317B296-E790-CE4C-815F-9495E4E3F6E5}" type="slidenum">
              <a:rPr lang="en-US" smtClean="0"/>
              <a:t>‹#›</a:t>
            </a:fld>
            <a:endParaRPr lang="en-US"/>
          </a:p>
        </p:txBody>
      </p:sp>
    </p:spTree>
    <p:extLst>
      <p:ext uri="{BB962C8B-B14F-4D97-AF65-F5344CB8AC3E}">
        <p14:creationId xmlns:p14="http://schemas.microsoft.com/office/powerpoint/2010/main" val="1206007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200" kern="1200">
          <a:solidFill>
            <a:schemeClr val="tx1"/>
          </a:solidFill>
          <a:latin typeface="나눔바른고딕" pitchFamily="50" charset="-127"/>
          <a:ea typeface="나눔바른고딕" pitchFamily="50" charset="-127"/>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나눔바른고딕" pitchFamily="50" charset="-127"/>
          <a:ea typeface="나눔바른고딕" pitchFamily="50" charset="-127"/>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나눔고딕" pitchFamily="50" charset="-127"/>
          <a:ea typeface="나눔고딕" pitchFamily="50" charset="-127"/>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나눔고딕" pitchFamily="50" charset="-127"/>
          <a:ea typeface="나눔고딕" pitchFamily="50" charset="-127"/>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나눔고딕" pitchFamily="50" charset="-127"/>
          <a:ea typeface="나눔고딕" pitchFamily="50" charset="-127"/>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나눔고딕" pitchFamily="50" charset="-127"/>
          <a:ea typeface="나눔고딕" pitchFamily="50" charset="-127"/>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emf"/><Relationship Id="rId5" Type="http://schemas.openxmlformats.org/officeDocument/2006/relationships/image" Target="../media/image5.png"/><Relationship Id="rId6" Type="http://schemas.openxmlformats.org/officeDocument/2006/relationships/image" Target="../media/image7.sv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7.png"/><Relationship Id="rId5" Type="http://schemas.openxmlformats.org/officeDocument/2006/relationships/image" Target="../media/image25.svg"/><Relationship Id="rId6" Type="http://schemas.openxmlformats.org/officeDocument/2006/relationships/image" Target="../media/image18.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1.e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6.emf"/><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7.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8.gi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11.svg"/><Relationship Id="rId13" Type="http://schemas.openxmlformats.org/officeDocument/2006/relationships/image" Target="../media/image8.png"/><Relationship Id="rId14" Type="http://schemas.openxmlformats.org/officeDocument/2006/relationships/image" Target="../media/image13.svg"/><Relationship Id="rId15" Type="http://schemas.openxmlformats.org/officeDocument/2006/relationships/image" Target="../media/image9.jpg"/><Relationship Id="rId16" Type="http://schemas.openxmlformats.org/officeDocument/2006/relationships/image" Target="../media/image10.png"/><Relationship Id="rId17"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svg"/><Relationship Id="rId7" Type="http://schemas.openxmlformats.org/officeDocument/2006/relationships/image" Target="../media/image5.png"/><Relationship Id="rId8" Type="http://schemas.openxmlformats.org/officeDocument/2006/relationships/image" Target="../media/image7.svg"/><Relationship Id="rId9" Type="http://schemas.openxmlformats.org/officeDocument/2006/relationships/image" Target="../media/image6.png"/><Relationship Id="rId10"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8.svg"/><Relationship Id="rId6" Type="http://schemas.openxmlformats.org/officeDocument/2006/relationships/image" Target="../media/image13.gi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emf"/><Relationship Id="rId5" Type="http://schemas.openxmlformats.org/officeDocument/2006/relationships/image" Target="../media/image16.png"/><Relationship Id="rId6" Type="http://schemas.openxmlformats.org/officeDocument/2006/relationships/image" Target="../media/image23.svg"/><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46796-3627-B445-8E9C-D7D15A3C3402}"/>
              </a:ext>
            </a:extLst>
          </p:cNvPr>
          <p:cNvSpPr>
            <a:spLocks noGrp="1"/>
          </p:cNvSpPr>
          <p:nvPr>
            <p:ph type="ctrTitle"/>
          </p:nvPr>
        </p:nvSpPr>
        <p:spPr>
          <a:xfrm>
            <a:off x="384412" y="1447801"/>
            <a:ext cx="11393214" cy="1470025"/>
          </a:xfrm>
        </p:spPr>
        <p:txBody>
          <a:bodyPr>
            <a:normAutofit/>
          </a:bodyPr>
          <a:lstStyle/>
          <a:p>
            <a:pPr algn="ctr"/>
            <a:r>
              <a:rPr lang="en-US" sz="4000" b="1" dirty="0">
                <a:latin typeface="Lucida Sans" panose="020B0602030504020204" pitchFamily="34" charset="77"/>
                <a:cs typeface="Lucida Grande" panose="020B0600040502020204" pitchFamily="34" charset="0"/>
              </a:rPr>
              <a:t>A Case for Superconducting Accelerators</a:t>
            </a:r>
          </a:p>
        </p:txBody>
      </p:sp>
      <p:sp>
        <p:nvSpPr>
          <p:cNvPr id="3" name="Subtitle 2">
            <a:extLst>
              <a:ext uri="{FF2B5EF4-FFF2-40B4-BE49-F238E27FC236}">
                <a16:creationId xmlns:a16="http://schemas.microsoft.com/office/drawing/2014/main" xmlns="" id="{33A63EF4-D590-4C44-A077-305562023B9D}"/>
              </a:ext>
            </a:extLst>
          </p:cNvPr>
          <p:cNvSpPr>
            <a:spLocks noGrp="1"/>
          </p:cNvSpPr>
          <p:nvPr>
            <p:ph type="subTitle" idx="1"/>
          </p:nvPr>
        </p:nvSpPr>
        <p:spPr>
          <a:xfrm>
            <a:off x="7048682" y="5275383"/>
            <a:ext cx="4918146" cy="480981"/>
          </a:xfrm>
        </p:spPr>
        <p:txBody>
          <a:bodyPr>
            <a:normAutofit/>
          </a:bodyPr>
          <a:lstStyle/>
          <a:p>
            <a:pPr algn="l"/>
            <a:r>
              <a:rPr lang="en-US" dirty="0"/>
              <a:t>* Georgia Institute of Technology</a:t>
            </a:r>
            <a:endParaRPr lang="en-US" sz="2800" dirty="0"/>
          </a:p>
        </p:txBody>
      </p:sp>
      <p:sp>
        <p:nvSpPr>
          <p:cNvPr id="7" name="Slide Number Placeholder 6">
            <a:extLst>
              <a:ext uri="{FF2B5EF4-FFF2-40B4-BE49-F238E27FC236}">
                <a16:creationId xmlns:a16="http://schemas.microsoft.com/office/drawing/2014/main" xmlns="" id="{090BDF4E-459D-DF47-9B70-D86F382AE291}"/>
              </a:ext>
            </a:extLst>
          </p:cNvPr>
          <p:cNvSpPr>
            <a:spLocks noGrp="1"/>
          </p:cNvSpPr>
          <p:nvPr>
            <p:ph type="sldNum" sz="quarter" idx="12"/>
          </p:nvPr>
        </p:nvSpPr>
        <p:spPr/>
        <p:txBody>
          <a:bodyPr/>
          <a:lstStyle/>
          <a:p>
            <a:fld id="{B317B296-E790-CE4C-815F-9495E4E3F6E5}" type="slidenum">
              <a:rPr lang="en-US" smtClean="0"/>
              <a:t>1</a:t>
            </a:fld>
            <a:endParaRPr lang="en-US"/>
          </a:p>
        </p:txBody>
      </p:sp>
      <p:pic>
        <p:nvPicPr>
          <p:cNvPr id="8" name="Picture 7">
            <a:extLst>
              <a:ext uri="{FF2B5EF4-FFF2-40B4-BE49-F238E27FC236}">
                <a16:creationId xmlns:a16="http://schemas.microsoft.com/office/drawing/2014/main" xmlns="" id="{245ED6E6-1189-424C-BA23-239AF936EB39}"/>
              </a:ext>
            </a:extLst>
          </p:cNvPr>
          <p:cNvPicPr>
            <a:picLocks noChangeAspect="1"/>
          </p:cNvPicPr>
          <p:nvPr/>
        </p:nvPicPr>
        <p:blipFill>
          <a:blip r:embed="rId2"/>
          <a:stretch>
            <a:fillRect/>
          </a:stretch>
        </p:blipFill>
        <p:spPr>
          <a:xfrm>
            <a:off x="9895036" y="674176"/>
            <a:ext cx="1882590" cy="1470025"/>
          </a:xfrm>
          <a:prstGeom prst="rect">
            <a:avLst/>
          </a:prstGeom>
        </p:spPr>
      </p:pic>
      <p:sp>
        <p:nvSpPr>
          <p:cNvPr id="4" name="TextBox 3">
            <a:extLst>
              <a:ext uri="{FF2B5EF4-FFF2-40B4-BE49-F238E27FC236}">
                <a16:creationId xmlns:a16="http://schemas.microsoft.com/office/drawing/2014/main" xmlns="" id="{B6F48A1B-CC4D-CC48-8C3C-A237095CE931}"/>
              </a:ext>
            </a:extLst>
          </p:cNvPr>
          <p:cNvSpPr txBox="1"/>
          <p:nvPr/>
        </p:nvSpPr>
        <p:spPr>
          <a:xfrm>
            <a:off x="384412" y="5246171"/>
            <a:ext cx="4429128" cy="954107"/>
          </a:xfrm>
          <a:prstGeom prst="rect">
            <a:avLst/>
          </a:prstGeom>
          <a:noFill/>
        </p:spPr>
        <p:txBody>
          <a:bodyPr wrap="square" rtlCol="0">
            <a:spAutoFit/>
          </a:bodyPr>
          <a:lstStyle/>
          <a:p>
            <a:r>
              <a:rPr lang="en-US" sz="2800" b="1" dirty="0">
                <a:latin typeface="Garamond" panose="02020404030301010803" pitchFamily="18" charset="0"/>
              </a:rPr>
              <a:t>Computing Frontiers, 2019</a:t>
            </a:r>
          </a:p>
          <a:p>
            <a:r>
              <a:rPr lang="en-US" sz="2800" b="1" dirty="0">
                <a:latin typeface="Garamond" panose="02020404030301010803" pitchFamily="18" charset="0"/>
              </a:rPr>
              <a:t>Sardinia, Italy</a:t>
            </a:r>
          </a:p>
        </p:txBody>
      </p:sp>
      <p:sp>
        <p:nvSpPr>
          <p:cNvPr id="10" name="Subtitle 2">
            <a:extLst>
              <a:ext uri="{FF2B5EF4-FFF2-40B4-BE49-F238E27FC236}">
                <a16:creationId xmlns:a16="http://schemas.microsoft.com/office/drawing/2014/main" xmlns="" id="{57CEE54F-E311-E44F-8011-DEE35D2BC0CE}"/>
              </a:ext>
            </a:extLst>
          </p:cNvPr>
          <p:cNvSpPr txBox="1">
            <a:spLocks/>
          </p:cNvSpPr>
          <p:nvPr/>
        </p:nvSpPr>
        <p:spPr>
          <a:xfrm>
            <a:off x="1749188" y="3253855"/>
            <a:ext cx="8534400" cy="12117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solidFill>
                <a:latin typeface="나눔바른고딕" pitchFamily="50" charset="-127"/>
                <a:ea typeface="나눔바른고딕" pitchFamily="50" charset="-127"/>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err="1"/>
              <a:t>Swamit</a:t>
            </a:r>
            <a:r>
              <a:rPr lang="en-US" sz="2000" dirty="0"/>
              <a:t> S. </a:t>
            </a:r>
            <a:r>
              <a:rPr lang="en-US" sz="2000" dirty="0" err="1"/>
              <a:t>Tannu</a:t>
            </a:r>
            <a:r>
              <a:rPr lang="en-US" sz="2000" baseline="30000" dirty="0"/>
              <a:t>*</a:t>
            </a:r>
            <a:r>
              <a:rPr lang="en-US" sz="2000" dirty="0"/>
              <a:t>, </a:t>
            </a:r>
            <a:r>
              <a:rPr lang="en-US" sz="2000" b="1" dirty="0"/>
              <a:t>Poulami Das</a:t>
            </a:r>
            <a:r>
              <a:rPr lang="en-US" sz="2000" baseline="30000" dirty="0"/>
              <a:t>*</a:t>
            </a:r>
            <a:r>
              <a:rPr lang="en-US" sz="2000" dirty="0"/>
              <a:t>,</a:t>
            </a:r>
          </a:p>
          <a:p>
            <a:r>
              <a:rPr lang="en-US" sz="2000" dirty="0"/>
              <a:t>Mike Lewis</a:t>
            </a:r>
            <a:r>
              <a:rPr lang="en-US" sz="2000" baseline="30000" dirty="0"/>
              <a:t>#</a:t>
            </a:r>
            <a:r>
              <a:rPr lang="en-US" sz="2000" dirty="0"/>
              <a:t>, Robert </a:t>
            </a:r>
            <a:r>
              <a:rPr lang="en-US" sz="2000" dirty="0" err="1"/>
              <a:t>Krick</a:t>
            </a:r>
            <a:r>
              <a:rPr lang="en-US" sz="2000" baseline="30000" dirty="0"/>
              <a:t>#</a:t>
            </a:r>
            <a:r>
              <a:rPr lang="en-US" sz="2000" dirty="0"/>
              <a:t>, Douglas M. </a:t>
            </a:r>
            <a:r>
              <a:rPr lang="en-US" sz="2000" dirty="0" err="1"/>
              <a:t>Carmean</a:t>
            </a:r>
            <a:r>
              <a:rPr lang="en-US" sz="2000" baseline="30000" dirty="0"/>
              <a:t>#</a:t>
            </a:r>
            <a:r>
              <a:rPr lang="en-US" sz="2000" dirty="0"/>
              <a:t>,</a:t>
            </a:r>
          </a:p>
          <a:p>
            <a:r>
              <a:rPr lang="en-US" sz="2000" dirty="0"/>
              <a:t>Moinuddin K. Qureshi</a:t>
            </a:r>
            <a:r>
              <a:rPr lang="en-US" sz="2000" baseline="30000" dirty="0"/>
              <a:t>*</a:t>
            </a:r>
          </a:p>
        </p:txBody>
      </p:sp>
      <p:sp>
        <p:nvSpPr>
          <p:cNvPr id="13" name="Subtitle 2">
            <a:extLst>
              <a:ext uri="{FF2B5EF4-FFF2-40B4-BE49-F238E27FC236}">
                <a16:creationId xmlns:a16="http://schemas.microsoft.com/office/drawing/2014/main" xmlns="" id="{D2DD5373-4F19-FD48-8CB6-72F63E2A5F84}"/>
              </a:ext>
            </a:extLst>
          </p:cNvPr>
          <p:cNvSpPr txBox="1">
            <a:spLocks/>
          </p:cNvSpPr>
          <p:nvPr/>
        </p:nvSpPr>
        <p:spPr>
          <a:xfrm>
            <a:off x="10050426" y="5789971"/>
            <a:ext cx="1727200" cy="7051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solidFill>
                <a:latin typeface="나눔바른고딕" pitchFamily="50" charset="-127"/>
                <a:ea typeface="나눔바른고딕" pitchFamily="50" charset="-127"/>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나눔고딕" pitchFamily="50" charset="-127"/>
                <a:ea typeface="나눔고딕" pitchFamily="50" charset="-127"/>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나눔고딕" pitchFamily="50" charset="-127"/>
                <a:ea typeface="나눔고딕" pitchFamily="50" charset="-127"/>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나눔고딕" pitchFamily="50" charset="-127"/>
                <a:ea typeface="나눔고딕" pitchFamily="50" charset="-127"/>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aseline="30000" dirty="0"/>
              <a:t>#</a:t>
            </a:r>
            <a:r>
              <a:rPr lang="en-US" dirty="0"/>
              <a:t> Microsoft</a:t>
            </a:r>
          </a:p>
        </p:txBody>
      </p:sp>
      <p:pic>
        <p:nvPicPr>
          <p:cNvPr id="14" name="Picture 13">
            <a:extLst>
              <a:ext uri="{FF2B5EF4-FFF2-40B4-BE49-F238E27FC236}">
                <a16:creationId xmlns:a16="http://schemas.microsoft.com/office/drawing/2014/main" xmlns="" id="{D9F8C978-A9AC-6E47-A5CC-64719E8DD068}"/>
              </a:ext>
            </a:extLst>
          </p:cNvPr>
          <p:cNvPicPr>
            <a:picLocks noChangeAspect="1"/>
          </p:cNvPicPr>
          <p:nvPr/>
        </p:nvPicPr>
        <p:blipFill>
          <a:blip r:embed="rId3"/>
          <a:stretch>
            <a:fillRect/>
          </a:stretch>
        </p:blipFill>
        <p:spPr>
          <a:xfrm>
            <a:off x="414374" y="710361"/>
            <a:ext cx="3053481" cy="1583653"/>
          </a:xfrm>
          <a:prstGeom prst="rect">
            <a:avLst/>
          </a:prstGeom>
        </p:spPr>
      </p:pic>
    </p:spTree>
    <p:extLst>
      <p:ext uri="{BB962C8B-B14F-4D97-AF65-F5344CB8AC3E}">
        <p14:creationId xmlns:p14="http://schemas.microsoft.com/office/powerpoint/2010/main" val="2871784751"/>
      </p:ext>
    </p:extLst>
  </p:cSld>
  <p:clrMapOvr>
    <a:masterClrMapping/>
  </p:clrMapOvr>
  <mc:AlternateContent xmlns:mc="http://schemas.openxmlformats.org/markup-compatibility/2006" xmlns:p14="http://schemas.microsoft.com/office/powerpoint/2010/main">
    <mc:Choice Requires="p14">
      <p:transition spd="slow" p14:dur="2000" advTm="21012"/>
    </mc:Choice>
    <mc:Fallback xmlns="">
      <p:transition spd="slow" advTm="210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ular Callout 50">
            <a:extLst>
              <a:ext uri="{FF2B5EF4-FFF2-40B4-BE49-F238E27FC236}">
                <a16:creationId xmlns:a16="http://schemas.microsoft.com/office/drawing/2014/main" xmlns="" id="{F903A729-4A0C-EE48-99C1-47093D7A68F4}"/>
              </a:ext>
            </a:extLst>
          </p:cNvPr>
          <p:cNvSpPr/>
          <p:nvPr/>
        </p:nvSpPr>
        <p:spPr>
          <a:xfrm>
            <a:off x="2178094" y="1339109"/>
            <a:ext cx="4091769" cy="3878420"/>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7" name="Rounded Rectangle 26">
            <a:extLst>
              <a:ext uri="{FF2B5EF4-FFF2-40B4-BE49-F238E27FC236}">
                <a16:creationId xmlns:a16="http://schemas.microsoft.com/office/drawing/2014/main" xmlns="" id="{2E1195B9-FF2C-3A43-9C46-D3F0AB104CF4}"/>
              </a:ext>
            </a:extLst>
          </p:cNvPr>
          <p:cNvSpPr/>
          <p:nvPr/>
        </p:nvSpPr>
        <p:spPr>
          <a:xfrm>
            <a:off x="2300348" y="1280323"/>
            <a:ext cx="4781304" cy="41294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 name="Title 2">
            <a:extLst>
              <a:ext uri="{FF2B5EF4-FFF2-40B4-BE49-F238E27FC236}">
                <a16:creationId xmlns:a16="http://schemas.microsoft.com/office/drawing/2014/main" xmlns="" id="{174ACF05-ECC8-6F40-8D71-1966BC714D0F}"/>
              </a:ext>
            </a:extLst>
          </p:cNvPr>
          <p:cNvSpPr>
            <a:spLocks noGrp="1"/>
          </p:cNvSpPr>
          <p:nvPr>
            <p:ph type="title"/>
          </p:nvPr>
        </p:nvSpPr>
        <p:spPr/>
        <p:txBody>
          <a:bodyPr>
            <a:normAutofit/>
          </a:bodyPr>
          <a:lstStyle/>
          <a:p>
            <a:r>
              <a:rPr lang="en-US" dirty="0">
                <a:solidFill>
                  <a:schemeClr val="accent5">
                    <a:lumMod val="50000"/>
                  </a:schemeClr>
                </a:solidFill>
              </a:rPr>
              <a:t>Why is bitcoin mining suitable? </a:t>
            </a:r>
            <a:endParaRPr lang="en-US" dirty="0">
              <a:solidFill>
                <a:schemeClr val="tx1"/>
              </a:solidFill>
            </a:endParaRPr>
          </a:p>
        </p:txBody>
      </p:sp>
      <p:sp>
        <p:nvSpPr>
          <p:cNvPr id="6" name="Rounded Rectangle 5">
            <a:extLst>
              <a:ext uri="{FF2B5EF4-FFF2-40B4-BE49-F238E27FC236}">
                <a16:creationId xmlns:a16="http://schemas.microsoft.com/office/drawing/2014/main" xmlns="" id="{FEBB698D-816B-BF47-A7D1-A7353AC09D12}"/>
              </a:ext>
            </a:extLst>
          </p:cNvPr>
          <p:cNvSpPr/>
          <p:nvPr/>
        </p:nvSpPr>
        <p:spPr>
          <a:xfrm>
            <a:off x="2713369" y="1448270"/>
            <a:ext cx="2643440" cy="20917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7" name="Round Single Corner Rectangle 6">
            <a:extLst>
              <a:ext uri="{FF2B5EF4-FFF2-40B4-BE49-F238E27FC236}">
                <a16:creationId xmlns:a16="http://schemas.microsoft.com/office/drawing/2014/main" xmlns="" id="{0262F1DF-9C31-8D4D-96A8-201DB5792597}"/>
              </a:ext>
            </a:extLst>
          </p:cNvPr>
          <p:cNvSpPr/>
          <p:nvPr/>
        </p:nvSpPr>
        <p:spPr>
          <a:xfrm>
            <a:off x="2998192" y="1526879"/>
            <a:ext cx="2018210" cy="514168"/>
          </a:xfrm>
          <a:prstGeom prst="round1Rect">
            <a:avLst/>
          </a:prstGeom>
          <a:solidFill>
            <a:srgbClr val="FFF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Message</a:t>
            </a:r>
          </a:p>
        </p:txBody>
      </p:sp>
      <p:sp>
        <p:nvSpPr>
          <p:cNvPr id="12" name="Round Single Corner Rectangle 11">
            <a:extLst>
              <a:ext uri="{FF2B5EF4-FFF2-40B4-BE49-F238E27FC236}">
                <a16:creationId xmlns:a16="http://schemas.microsoft.com/office/drawing/2014/main" xmlns="" id="{7337689F-B61A-5545-A96B-30B2273AF13B}"/>
              </a:ext>
            </a:extLst>
          </p:cNvPr>
          <p:cNvSpPr/>
          <p:nvPr/>
        </p:nvSpPr>
        <p:spPr>
          <a:xfrm>
            <a:off x="4608087" y="3128577"/>
            <a:ext cx="392861" cy="346637"/>
          </a:xfrm>
          <a:prstGeom prst="round1Rect">
            <a:avLst/>
          </a:prstGeom>
          <a:solidFill>
            <a:srgbClr val="FFF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ound Single Corner Rectangle 12">
            <a:extLst>
              <a:ext uri="{FF2B5EF4-FFF2-40B4-BE49-F238E27FC236}">
                <a16:creationId xmlns:a16="http://schemas.microsoft.com/office/drawing/2014/main" xmlns="" id="{6DFC9F14-A5A4-F345-B535-F14CECF2E462}"/>
              </a:ext>
            </a:extLst>
          </p:cNvPr>
          <p:cNvSpPr/>
          <p:nvPr/>
        </p:nvSpPr>
        <p:spPr>
          <a:xfrm>
            <a:off x="4065063" y="3127043"/>
            <a:ext cx="392861" cy="346637"/>
          </a:xfrm>
          <a:prstGeom prst="round1Rect">
            <a:avLst/>
          </a:prstGeom>
          <a:solidFill>
            <a:srgbClr val="FFF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5" name="Rounded Rectangle 14">
            <a:extLst>
              <a:ext uri="{FF2B5EF4-FFF2-40B4-BE49-F238E27FC236}">
                <a16:creationId xmlns:a16="http://schemas.microsoft.com/office/drawing/2014/main" xmlns="" id="{3114EE8D-3D72-0A41-B777-9BE38662D1C9}"/>
              </a:ext>
            </a:extLst>
          </p:cNvPr>
          <p:cNvSpPr/>
          <p:nvPr/>
        </p:nvSpPr>
        <p:spPr>
          <a:xfrm>
            <a:off x="2713367" y="4133932"/>
            <a:ext cx="2643440" cy="11328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7" name="Cloud 16">
            <a:extLst>
              <a:ext uri="{FF2B5EF4-FFF2-40B4-BE49-F238E27FC236}">
                <a16:creationId xmlns:a16="http://schemas.microsoft.com/office/drawing/2014/main" xmlns="" id="{5F61A977-AA28-4543-A9FE-FEF05452587B}"/>
              </a:ext>
            </a:extLst>
          </p:cNvPr>
          <p:cNvSpPr/>
          <p:nvPr/>
        </p:nvSpPr>
        <p:spPr>
          <a:xfrm>
            <a:off x="2785912" y="4221044"/>
            <a:ext cx="2496964" cy="10405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Logical + arithmetic operations</a:t>
            </a:r>
          </a:p>
        </p:txBody>
      </p:sp>
      <p:sp>
        <p:nvSpPr>
          <p:cNvPr id="19" name="TextBox 18">
            <a:extLst>
              <a:ext uri="{FF2B5EF4-FFF2-40B4-BE49-F238E27FC236}">
                <a16:creationId xmlns:a16="http://schemas.microsoft.com/office/drawing/2014/main" xmlns="" id="{97686587-F24E-DC4C-B735-C0A1F61B142A}"/>
              </a:ext>
            </a:extLst>
          </p:cNvPr>
          <p:cNvSpPr txBox="1"/>
          <p:nvPr/>
        </p:nvSpPr>
        <p:spPr>
          <a:xfrm>
            <a:off x="5451453" y="1974928"/>
            <a:ext cx="1973974" cy="1011335"/>
          </a:xfrm>
          <a:prstGeom prst="rect">
            <a:avLst/>
          </a:prstGeom>
          <a:noFill/>
        </p:spPr>
        <p:txBody>
          <a:bodyPr wrap="square" rtlCol="0">
            <a:spAutoFit/>
          </a:bodyPr>
          <a:lstStyle/>
          <a:p>
            <a:r>
              <a:rPr lang="en-US" sz="2000" dirty="0"/>
              <a:t>MESSAGE SCHEDULING UNIT (MSU)</a:t>
            </a:r>
          </a:p>
        </p:txBody>
      </p:sp>
      <p:sp>
        <p:nvSpPr>
          <p:cNvPr id="20" name="TextBox 19">
            <a:extLst>
              <a:ext uri="{FF2B5EF4-FFF2-40B4-BE49-F238E27FC236}">
                <a16:creationId xmlns:a16="http://schemas.microsoft.com/office/drawing/2014/main" xmlns="" id="{81B1F952-7B09-FA44-9433-1423BACD72A9}"/>
              </a:ext>
            </a:extLst>
          </p:cNvPr>
          <p:cNvSpPr txBox="1"/>
          <p:nvPr/>
        </p:nvSpPr>
        <p:spPr>
          <a:xfrm>
            <a:off x="5413436" y="4028791"/>
            <a:ext cx="2118227" cy="1323439"/>
          </a:xfrm>
          <a:prstGeom prst="rect">
            <a:avLst/>
          </a:prstGeom>
          <a:noFill/>
        </p:spPr>
        <p:txBody>
          <a:bodyPr wrap="square" rtlCol="0">
            <a:spAutoFit/>
          </a:bodyPr>
          <a:lstStyle/>
          <a:p>
            <a:r>
              <a:rPr lang="en-US" sz="2000" dirty="0"/>
              <a:t>COMPRESSION FUNCTION GENERATOR</a:t>
            </a:r>
          </a:p>
          <a:p>
            <a:r>
              <a:rPr lang="en-US" sz="2000" dirty="0"/>
              <a:t>(CFG)</a:t>
            </a:r>
          </a:p>
        </p:txBody>
      </p:sp>
      <p:cxnSp>
        <p:nvCxnSpPr>
          <p:cNvPr id="22" name="Straight Connector 21">
            <a:extLst>
              <a:ext uri="{FF2B5EF4-FFF2-40B4-BE49-F238E27FC236}">
                <a16:creationId xmlns:a16="http://schemas.microsoft.com/office/drawing/2014/main" xmlns="" id="{FCCACE79-DF57-BF4E-ADE8-836A5494D2FD}"/>
              </a:ext>
            </a:extLst>
          </p:cNvPr>
          <p:cNvCxnSpPr>
            <a:cxnSpLocks/>
          </p:cNvCxnSpPr>
          <p:nvPr/>
        </p:nvCxnSpPr>
        <p:spPr>
          <a:xfrm>
            <a:off x="4062355" y="3542497"/>
            <a:ext cx="0" cy="588982"/>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8" name="Round Single Corner Rectangle 7">
            <a:extLst>
              <a:ext uri="{FF2B5EF4-FFF2-40B4-BE49-F238E27FC236}">
                <a16:creationId xmlns:a16="http://schemas.microsoft.com/office/drawing/2014/main" xmlns="" id="{7A0E60DA-9DDB-3543-90B8-AA0ED5B2ADD8}"/>
              </a:ext>
            </a:extLst>
          </p:cNvPr>
          <p:cNvSpPr/>
          <p:nvPr/>
        </p:nvSpPr>
        <p:spPr>
          <a:xfrm>
            <a:off x="2998192" y="3127045"/>
            <a:ext cx="392861" cy="346637"/>
          </a:xfrm>
          <a:prstGeom prst="round1Rect">
            <a:avLst/>
          </a:prstGeom>
          <a:solidFill>
            <a:srgbClr val="FFF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Straight Connector 31">
            <a:extLst>
              <a:ext uri="{FF2B5EF4-FFF2-40B4-BE49-F238E27FC236}">
                <a16:creationId xmlns:a16="http://schemas.microsoft.com/office/drawing/2014/main" xmlns="" id="{652EA4AB-4AC3-D744-9FB7-94BAC043C19A}"/>
              </a:ext>
            </a:extLst>
          </p:cNvPr>
          <p:cNvCxnSpPr>
            <a:cxnSpLocks/>
          </p:cNvCxnSpPr>
          <p:nvPr/>
        </p:nvCxnSpPr>
        <p:spPr>
          <a:xfrm>
            <a:off x="4092756" y="5266747"/>
            <a:ext cx="0" cy="793570"/>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698FB211-2350-1242-A726-0B4E1E179168}"/>
              </a:ext>
            </a:extLst>
          </p:cNvPr>
          <p:cNvSpPr txBox="1"/>
          <p:nvPr/>
        </p:nvSpPr>
        <p:spPr>
          <a:xfrm>
            <a:off x="3529841" y="6057767"/>
            <a:ext cx="1973974" cy="400110"/>
          </a:xfrm>
          <a:prstGeom prst="rect">
            <a:avLst/>
          </a:prstGeom>
          <a:noFill/>
        </p:spPr>
        <p:txBody>
          <a:bodyPr wrap="square" rtlCol="0">
            <a:spAutoFit/>
          </a:bodyPr>
          <a:lstStyle/>
          <a:p>
            <a:r>
              <a:rPr lang="en-US" sz="2000" dirty="0"/>
              <a:t>256-bit Hash</a:t>
            </a:r>
          </a:p>
        </p:txBody>
      </p:sp>
      <p:sp>
        <p:nvSpPr>
          <p:cNvPr id="35" name="TextBox 34">
            <a:extLst>
              <a:ext uri="{FF2B5EF4-FFF2-40B4-BE49-F238E27FC236}">
                <a16:creationId xmlns:a16="http://schemas.microsoft.com/office/drawing/2014/main" xmlns="" id="{19EA4BAD-A7D0-7843-8605-A350EF5AA098}"/>
              </a:ext>
            </a:extLst>
          </p:cNvPr>
          <p:cNvSpPr txBox="1"/>
          <p:nvPr/>
        </p:nvSpPr>
        <p:spPr>
          <a:xfrm>
            <a:off x="4108330" y="5419081"/>
            <a:ext cx="1973974" cy="400110"/>
          </a:xfrm>
          <a:prstGeom prst="rect">
            <a:avLst/>
          </a:prstGeom>
          <a:noFill/>
        </p:spPr>
        <p:txBody>
          <a:bodyPr wrap="square" rtlCol="0">
            <a:spAutoFit/>
          </a:bodyPr>
          <a:lstStyle/>
          <a:p>
            <a:r>
              <a:rPr lang="en-US" sz="2000" dirty="0"/>
              <a:t>After 64 cycles</a:t>
            </a:r>
          </a:p>
        </p:txBody>
      </p:sp>
      <p:sp>
        <p:nvSpPr>
          <p:cNvPr id="9" name="Round Single Corner Rectangle 8">
            <a:extLst>
              <a:ext uri="{FF2B5EF4-FFF2-40B4-BE49-F238E27FC236}">
                <a16:creationId xmlns:a16="http://schemas.microsoft.com/office/drawing/2014/main" xmlns="" id="{964E5F48-CC0A-884A-AFC1-551ECD5779BA}"/>
              </a:ext>
            </a:extLst>
          </p:cNvPr>
          <p:cNvSpPr/>
          <p:nvPr/>
        </p:nvSpPr>
        <p:spPr>
          <a:xfrm>
            <a:off x="3529841" y="3127045"/>
            <a:ext cx="392861" cy="346637"/>
          </a:xfrm>
          <a:prstGeom prst="round1Rect">
            <a:avLst/>
          </a:prstGeom>
          <a:solidFill>
            <a:srgbClr val="FFF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xmlns="" id="{72A8D45B-F6F2-3643-8670-5F7BAF9B848B}"/>
              </a:ext>
            </a:extLst>
          </p:cNvPr>
          <p:cNvSpPr txBox="1"/>
          <p:nvPr/>
        </p:nvSpPr>
        <p:spPr>
          <a:xfrm>
            <a:off x="194692" y="3071564"/>
            <a:ext cx="2118227" cy="400110"/>
          </a:xfrm>
          <a:prstGeom prst="rect">
            <a:avLst/>
          </a:prstGeom>
          <a:noFill/>
        </p:spPr>
        <p:txBody>
          <a:bodyPr wrap="square" rtlCol="0">
            <a:spAutoFit/>
          </a:bodyPr>
          <a:lstStyle/>
          <a:p>
            <a:r>
              <a:rPr lang="en-US" sz="2000" dirty="0"/>
              <a:t>SHA-256 Engine</a:t>
            </a:r>
          </a:p>
        </p:txBody>
      </p:sp>
      <p:sp>
        <p:nvSpPr>
          <p:cNvPr id="39" name="Rounded Rectangle 38">
            <a:extLst>
              <a:ext uri="{FF2B5EF4-FFF2-40B4-BE49-F238E27FC236}">
                <a16:creationId xmlns:a16="http://schemas.microsoft.com/office/drawing/2014/main" xmlns="" id="{2C704C00-6A90-0542-9134-AC72FC47BD37}"/>
              </a:ext>
            </a:extLst>
          </p:cNvPr>
          <p:cNvSpPr/>
          <p:nvPr/>
        </p:nvSpPr>
        <p:spPr>
          <a:xfrm>
            <a:off x="2808536" y="1633587"/>
            <a:ext cx="2581790" cy="122159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SHA Engine</a:t>
            </a:r>
          </a:p>
        </p:txBody>
      </p:sp>
      <p:sp>
        <p:nvSpPr>
          <p:cNvPr id="41" name="Rounded Rectangle 40">
            <a:extLst>
              <a:ext uri="{FF2B5EF4-FFF2-40B4-BE49-F238E27FC236}">
                <a16:creationId xmlns:a16="http://schemas.microsoft.com/office/drawing/2014/main" xmlns="" id="{05104072-2445-9E4C-B1F4-7940D9E28436}"/>
              </a:ext>
            </a:extLst>
          </p:cNvPr>
          <p:cNvSpPr/>
          <p:nvPr/>
        </p:nvSpPr>
        <p:spPr>
          <a:xfrm>
            <a:off x="2808536" y="3649205"/>
            <a:ext cx="2581790" cy="122159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SHA Engine</a:t>
            </a:r>
          </a:p>
        </p:txBody>
      </p:sp>
      <p:cxnSp>
        <p:nvCxnSpPr>
          <p:cNvPr id="42" name="Straight Connector 41">
            <a:extLst>
              <a:ext uri="{FF2B5EF4-FFF2-40B4-BE49-F238E27FC236}">
                <a16:creationId xmlns:a16="http://schemas.microsoft.com/office/drawing/2014/main" xmlns="" id="{74907E4D-7377-1E49-99DA-8936A3E1E504}"/>
              </a:ext>
            </a:extLst>
          </p:cNvPr>
          <p:cNvCxnSpPr>
            <a:cxnSpLocks/>
            <a:stCxn id="39" idx="2"/>
            <a:endCxn id="41" idx="0"/>
          </p:cNvCxnSpPr>
          <p:nvPr/>
        </p:nvCxnSpPr>
        <p:spPr>
          <a:xfrm>
            <a:off x="4099431" y="2855185"/>
            <a:ext cx="0" cy="794020"/>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A604754A-D17A-2749-A93C-D492BA34C155}"/>
              </a:ext>
            </a:extLst>
          </p:cNvPr>
          <p:cNvCxnSpPr>
            <a:cxnSpLocks/>
            <a:stCxn id="41" idx="2"/>
          </p:cNvCxnSpPr>
          <p:nvPr/>
        </p:nvCxnSpPr>
        <p:spPr>
          <a:xfrm>
            <a:off x="4099431" y="4870803"/>
            <a:ext cx="0" cy="981736"/>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425C4A90-526F-3E44-83E9-9EA89822F391}"/>
              </a:ext>
            </a:extLst>
          </p:cNvPr>
          <p:cNvSpPr txBox="1"/>
          <p:nvPr/>
        </p:nvSpPr>
        <p:spPr>
          <a:xfrm>
            <a:off x="3287642" y="5831263"/>
            <a:ext cx="1973974" cy="400110"/>
          </a:xfrm>
          <a:prstGeom prst="rect">
            <a:avLst/>
          </a:prstGeom>
          <a:noFill/>
        </p:spPr>
        <p:txBody>
          <a:bodyPr wrap="square" rtlCol="0">
            <a:spAutoFit/>
          </a:bodyPr>
          <a:lstStyle/>
          <a:p>
            <a:r>
              <a:rPr lang="en-US" sz="2000" dirty="0"/>
              <a:t>Final Hash</a:t>
            </a:r>
          </a:p>
        </p:txBody>
      </p:sp>
      <p:sp>
        <p:nvSpPr>
          <p:cNvPr id="52" name="TextBox 51">
            <a:extLst>
              <a:ext uri="{FF2B5EF4-FFF2-40B4-BE49-F238E27FC236}">
                <a16:creationId xmlns:a16="http://schemas.microsoft.com/office/drawing/2014/main" xmlns="" id="{78546729-712D-D345-B8CE-8BD7CF207DB3}"/>
              </a:ext>
            </a:extLst>
          </p:cNvPr>
          <p:cNvSpPr txBox="1"/>
          <p:nvPr/>
        </p:nvSpPr>
        <p:spPr>
          <a:xfrm>
            <a:off x="1092123" y="2959167"/>
            <a:ext cx="1113580" cy="707886"/>
          </a:xfrm>
          <a:prstGeom prst="rect">
            <a:avLst/>
          </a:prstGeom>
          <a:noFill/>
        </p:spPr>
        <p:txBody>
          <a:bodyPr wrap="square" rtlCol="0">
            <a:spAutoFit/>
          </a:bodyPr>
          <a:lstStyle/>
          <a:p>
            <a:pPr algn="ctr"/>
            <a:r>
              <a:rPr lang="en-US" sz="2000" dirty="0"/>
              <a:t>Bitcoin </a:t>
            </a:r>
          </a:p>
          <a:p>
            <a:pPr algn="ctr"/>
            <a:r>
              <a:rPr lang="en-US" sz="2000" dirty="0"/>
              <a:t>Miner</a:t>
            </a:r>
          </a:p>
        </p:txBody>
      </p:sp>
      <p:sp>
        <p:nvSpPr>
          <p:cNvPr id="30" name="TextBox 29">
            <a:extLst>
              <a:ext uri="{FF2B5EF4-FFF2-40B4-BE49-F238E27FC236}">
                <a16:creationId xmlns:a16="http://schemas.microsoft.com/office/drawing/2014/main" xmlns="" id="{6B5EE9D6-3764-194C-9F1C-7577A43B348A}"/>
              </a:ext>
            </a:extLst>
          </p:cNvPr>
          <p:cNvSpPr txBox="1"/>
          <p:nvPr/>
        </p:nvSpPr>
        <p:spPr>
          <a:xfrm>
            <a:off x="6332770" y="1836374"/>
            <a:ext cx="602319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Repeated logical and arithmetic operations </a:t>
            </a:r>
          </a:p>
          <a:p>
            <a:pPr marL="457200" indent="-457200">
              <a:buFont typeface="Arial" panose="020B0604020202020204" pitchFamily="34" charset="0"/>
              <a:buChar char="•"/>
            </a:pPr>
            <a:r>
              <a:rPr lang="en-US" sz="2800" dirty="0"/>
              <a:t>Memory required only to store message and 1 constant per round</a:t>
            </a:r>
          </a:p>
          <a:p>
            <a:r>
              <a:rPr lang="en-US" sz="2800" dirty="0"/>
              <a:t>      (&lt; 300 bytes)</a:t>
            </a:r>
          </a:p>
        </p:txBody>
      </p:sp>
      <p:sp>
        <p:nvSpPr>
          <p:cNvPr id="36" name="Rectangle: Rounded Corners 50">
            <a:extLst>
              <a:ext uri="{FF2B5EF4-FFF2-40B4-BE49-F238E27FC236}">
                <a16:creationId xmlns:a16="http://schemas.microsoft.com/office/drawing/2014/main" xmlns="" id="{272F3804-2615-F345-A7CA-A7B03FD6CD91}"/>
              </a:ext>
            </a:extLst>
          </p:cNvPr>
          <p:cNvSpPr/>
          <p:nvPr/>
        </p:nvSpPr>
        <p:spPr>
          <a:xfrm>
            <a:off x="-6927" y="6401567"/>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Bitcoin mining has very high computational intensity and low memory footprint</a:t>
            </a:r>
          </a:p>
        </p:txBody>
      </p:sp>
      <p:sp>
        <p:nvSpPr>
          <p:cNvPr id="31" name="Cloud 30">
            <a:extLst>
              <a:ext uri="{FF2B5EF4-FFF2-40B4-BE49-F238E27FC236}">
                <a16:creationId xmlns:a16="http://schemas.microsoft.com/office/drawing/2014/main" xmlns="" id="{B152484D-FEA8-BA45-A89D-4DA84272ADF6}"/>
              </a:ext>
            </a:extLst>
          </p:cNvPr>
          <p:cNvSpPr/>
          <p:nvPr/>
        </p:nvSpPr>
        <p:spPr>
          <a:xfrm>
            <a:off x="2785912" y="2113514"/>
            <a:ext cx="2496964" cy="9395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Logical + arithmetic operations</a:t>
            </a:r>
          </a:p>
        </p:txBody>
      </p:sp>
    </p:spTree>
    <p:custDataLst>
      <p:tags r:id="rId1"/>
    </p:custDataLst>
    <p:extLst>
      <p:ext uri="{BB962C8B-B14F-4D97-AF65-F5344CB8AC3E}">
        <p14:creationId xmlns:p14="http://schemas.microsoft.com/office/powerpoint/2010/main" val="269758556"/>
      </p:ext>
    </p:extLst>
  </p:cSld>
  <p:clrMapOvr>
    <a:masterClrMapping/>
  </p:clrMapOvr>
  <mc:AlternateContent xmlns:mc="http://schemas.openxmlformats.org/markup-compatibility/2006" xmlns:p14="http://schemas.microsoft.com/office/powerpoint/2010/main">
    <mc:Choice Requires="p14">
      <p:transition spd="slow" p14:dur="2000" advTm="66589"/>
    </mc:Choice>
    <mc:Fallback xmlns="">
      <p:transition spd="slow" advTm="66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8.33333E-7 0 L 8.33333E-7 0.13102 " pathEditMode="relative" rAng="0" ptsTypes="AA">
                                      <p:cBhvr>
                                        <p:cTn id="28" dur="2000" fill="hold"/>
                                        <p:tgtEl>
                                          <p:spTgt spid="8"/>
                                        </p:tgtEl>
                                        <p:attrNameLst>
                                          <p:attrName>ppt_x</p:attrName>
                                          <p:attrName>ppt_y</p:attrName>
                                        </p:attrNameLst>
                                      </p:cBhvr>
                                      <p:rCtr x="0" y="6551"/>
                                    </p:animMotion>
                                  </p:childTnLst>
                                </p:cTn>
                              </p:par>
                              <p:par>
                                <p:cTn id="29" presetID="9" presetClass="exit" presetSubtype="0" fill="hold" grpId="2" nodeType="withEffect">
                                  <p:stCondLst>
                                    <p:cond delay="1500"/>
                                  </p:stCondLst>
                                  <p:childTnLst>
                                    <p:animEffect transition="out" filter="dissolv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0" presetClass="path" presetSubtype="0" accel="50000" decel="50000" fill="hold" grpId="1" nodeType="withEffect">
                                  <p:stCondLst>
                                    <p:cond delay="2000"/>
                                  </p:stCondLst>
                                  <p:childTnLst>
                                    <p:animMotion origin="layout" path="M 1.04167E-6 0 L 1.04167E-6 0.13449 " pathEditMode="relative" rAng="0" ptsTypes="AA">
                                      <p:cBhvr>
                                        <p:cTn id="33" dur="2000" fill="hold"/>
                                        <p:tgtEl>
                                          <p:spTgt spid="9"/>
                                        </p:tgtEl>
                                        <p:attrNameLst>
                                          <p:attrName>ppt_x</p:attrName>
                                          <p:attrName>ppt_y</p:attrName>
                                        </p:attrNameLst>
                                      </p:cBhvr>
                                      <p:rCtr x="0" y="6713"/>
                                    </p:animMotion>
                                  </p:childTnLst>
                                </p:cTn>
                              </p:par>
                              <p:par>
                                <p:cTn id="34" presetID="1" presetClass="exit" presetSubtype="0" fill="hold" grpId="2" nodeType="withEffect">
                                  <p:stCondLst>
                                    <p:cond delay="350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ntr" presetSubtype="0" fill="hold" nodeType="withEffect">
                                  <p:stCondLst>
                                    <p:cond delay="400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grpId="0" nodeType="withEffect">
                                  <p:stCondLst>
                                    <p:cond delay="400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xit" presetSubtype="0" fill="hold" grpId="2" nodeType="withEffect">
                                  <p:stCondLst>
                                    <p:cond delay="400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grpId="2" nodeType="withEffect">
                                  <p:stCondLst>
                                    <p:cond delay="400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ntr" presetSubtype="0" fill="hold" grpId="0" nodeType="withEffect">
                                  <p:stCondLst>
                                    <p:cond delay="400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600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6000"/>
                                  </p:stCondLst>
                                  <p:childTnLst>
                                    <p:set>
                                      <p:cBhvr>
                                        <p:cTn id="49" dur="1" fill="hold">
                                          <p:stCondLst>
                                            <p:cond delay="0"/>
                                          </p:stCondLst>
                                        </p:cTn>
                                        <p:tgtEl>
                                          <p:spTgt spid="3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20"/>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2"/>
                                        </p:tgtEl>
                                        <p:attrNameLst>
                                          <p:attrName>style.visibility</p:attrName>
                                        </p:attrNameLst>
                                      </p:cBhvr>
                                      <p:to>
                                        <p:strVal val="hidden"/>
                                      </p:to>
                                    </p:set>
                                  </p:childTnLst>
                                </p:cTn>
                              </p:par>
                              <p:par>
                                <p:cTn id="80" presetID="1" presetClass="exit" presetSubtype="0" fill="hold" grpId="3" nodeType="withEffect">
                                  <p:stCondLst>
                                    <p:cond delay="0"/>
                                  </p:stCondLst>
                                  <p:childTnLst>
                                    <p:set>
                                      <p:cBhvr>
                                        <p:cTn id="81" dur="1" fill="hold">
                                          <p:stCondLst>
                                            <p:cond delay="0"/>
                                          </p:stCondLst>
                                        </p:cTn>
                                        <p:tgtEl>
                                          <p:spTgt spid="8"/>
                                        </p:tgtEl>
                                        <p:attrNameLst>
                                          <p:attrName>style.visibility</p:attrName>
                                        </p:attrNameLst>
                                      </p:cBhvr>
                                      <p:to>
                                        <p:strVal val="hidden"/>
                                      </p:to>
                                    </p:set>
                                  </p:childTnLst>
                                </p:cTn>
                              </p:par>
                              <p:par>
                                <p:cTn id="82" presetID="1" presetClass="exit" presetSubtype="0" fill="hold" grpId="3" nodeType="withEffect">
                                  <p:stCondLst>
                                    <p:cond delay="0"/>
                                  </p:stCondLst>
                                  <p:childTnLst>
                                    <p:set>
                                      <p:cBhvr>
                                        <p:cTn id="83" dur="1" fill="hold">
                                          <p:stCondLst>
                                            <p:cond delay="0"/>
                                          </p:stCondLst>
                                        </p:cTn>
                                        <p:tgtEl>
                                          <p:spTgt spid="9"/>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7"/>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5"/>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5"/>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31"/>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7" grpId="0" animBg="1"/>
      <p:bldP spid="27" grpId="1" animBg="1"/>
      <p:bldP spid="6" grpId="0" animBg="1"/>
      <p:bldP spid="7" grpId="0" animBg="1"/>
      <p:bldP spid="12" grpId="0" animBg="1"/>
      <p:bldP spid="12" grpId="1" animBg="1"/>
      <p:bldP spid="12" grpId="2" animBg="1"/>
      <p:bldP spid="13" grpId="0" animBg="1"/>
      <p:bldP spid="13" grpId="1" animBg="1"/>
      <p:bldP spid="13" grpId="2" animBg="1"/>
      <p:bldP spid="15" grpId="0" animBg="1"/>
      <p:bldP spid="15" grpId="1" animBg="1"/>
      <p:bldP spid="17" grpId="0" animBg="1"/>
      <p:bldP spid="17" grpId="1" animBg="1"/>
      <p:bldP spid="19" grpId="0"/>
      <p:bldP spid="20" grpId="0"/>
      <p:bldP spid="20" grpId="1"/>
      <p:bldP spid="8" grpId="0" animBg="1"/>
      <p:bldP spid="8" grpId="1" animBg="1"/>
      <p:bldP spid="8" grpId="2" animBg="1"/>
      <p:bldP spid="8" grpId="3" animBg="1"/>
      <p:bldP spid="34" grpId="0"/>
      <p:bldP spid="34" grpId="1"/>
      <p:bldP spid="35" grpId="0"/>
      <p:bldP spid="35" grpId="1"/>
      <p:bldP spid="9" grpId="0" animBg="1"/>
      <p:bldP spid="9" grpId="1" animBg="1"/>
      <p:bldP spid="9" grpId="2" animBg="1"/>
      <p:bldP spid="9" grpId="3" animBg="1"/>
      <p:bldP spid="37" grpId="0"/>
      <p:bldP spid="37" grpId="1"/>
      <p:bldP spid="39" grpId="0" animBg="1"/>
      <p:bldP spid="41" grpId="0" animBg="1"/>
      <p:bldP spid="50" grpId="0"/>
      <p:bldP spid="52" grpId="0"/>
      <p:bldP spid="30" grpId="0"/>
      <p:bldP spid="31" grpId="0" animBg="1"/>
      <p:bldP spid="3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4">
            <a:extLst>
              <a:ext uri="{FF2B5EF4-FFF2-40B4-BE49-F238E27FC236}">
                <a16:creationId xmlns:a16="http://schemas.microsoft.com/office/drawing/2014/main" xmlns="" id="{84989374-C4B9-E449-8421-5D88A4B3E3D2}"/>
              </a:ext>
            </a:extLst>
          </p:cNvPr>
          <p:cNvSpPr/>
          <p:nvPr/>
        </p:nvSpPr>
        <p:spPr>
          <a:xfrm>
            <a:off x="610184" y="2857499"/>
            <a:ext cx="1973974" cy="2773681"/>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dirty="0">
              <a:solidFill>
                <a:prstClr val="white"/>
              </a:solidFill>
              <a:latin typeface="Calibri"/>
            </a:endParaRPr>
          </a:p>
        </p:txBody>
      </p:sp>
      <p:sp>
        <p:nvSpPr>
          <p:cNvPr id="3" name="Title 2">
            <a:extLst>
              <a:ext uri="{FF2B5EF4-FFF2-40B4-BE49-F238E27FC236}">
                <a16:creationId xmlns:a16="http://schemas.microsoft.com/office/drawing/2014/main" xmlns="" id="{244DB438-02AD-5B4D-AEF4-B3891F65E05A}"/>
              </a:ext>
            </a:extLst>
          </p:cNvPr>
          <p:cNvSpPr>
            <a:spLocks noGrp="1"/>
          </p:cNvSpPr>
          <p:nvPr>
            <p:ph type="title"/>
          </p:nvPr>
        </p:nvSpPr>
        <p:spPr/>
        <p:txBody>
          <a:bodyPr/>
          <a:lstStyle/>
          <a:p>
            <a:r>
              <a:rPr lang="en-US" dirty="0">
                <a:solidFill>
                  <a:schemeClr val="accent5">
                    <a:lumMod val="50000"/>
                  </a:schemeClr>
                </a:solidFill>
              </a:rPr>
              <a:t>Baseline Accelerator Design</a:t>
            </a:r>
            <a:endParaRPr lang="en-US" dirty="0"/>
          </a:p>
        </p:txBody>
      </p:sp>
      <p:sp>
        <p:nvSpPr>
          <p:cNvPr id="5" name="Rounded Rectangular Callout 4">
            <a:extLst>
              <a:ext uri="{FF2B5EF4-FFF2-40B4-BE49-F238E27FC236}">
                <a16:creationId xmlns:a16="http://schemas.microsoft.com/office/drawing/2014/main" xmlns="" id="{C5425A67-8716-1E4A-A243-E16F9EAD2185}"/>
              </a:ext>
            </a:extLst>
          </p:cNvPr>
          <p:cNvSpPr/>
          <p:nvPr/>
        </p:nvSpPr>
        <p:spPr>
          <a:xfrm>
            <a:off x="727267" y="1288241"/>
            <a:ext cx="1715490" cy="1017397"/>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SHA Engine</a:t>
            </a:r>
          </a:p>
        </p:txBody>
      </p:sp>
      <p:sp>
        <p:nvSpPr>
          <p:cNvPr id="7" name="Left Arrow 6">
            <a:extLst>
              <a:ext uri="{FF2B5EF4-FFF2-40B4-BE49-F238E27FC236}">
                <a16:creationId xmlns:a16="http://schemas.microsoft.com/office/drawing/2014/main" xmlns="" id="{64038812-5E54-ED4B-BE6B-232C93FD577B}"/>
              </a:ext>
            </a:extLst>
          </p:cNvPr>
          <p:cNvSpPr/>
          <p:nvPr/>
        </p:nvSpPr>
        <p:spPr>
          <a:xfrm rot="16200000">
            <a:off x="1349914" y="2401310"/>
            <a:ext cx="440216" cy="252785"/>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8" name="Rounded Rectangular Callout 7">
            <a:extLst>
              <a:ext uri="{FF2B5EF4-FFF2-40B4-BE49-F238E27FC236}">
                <a16:creationId xmlns:a16="http://schemas.microsoft.com/office/drawing/2014/main" xmlns="" id="{D0D76CAE-8B55-AF45-A1FD-52882F171616}"/>
              </a:ext>
            </a:extLst>
          </p:cNvPr>
          <p:cNvSpPr/>
          <p:nvPr/>
        </p:nvSpPr>
        <p:spPr>
          <a:xfrm>
            <a:off x="727267" y="2919014"/>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1</a:t>
            </a:r>
          </a:p>
        </p:txBody>
      </p:sp>
      <p:sp>
        <p:nvSpPr>
          <p:cNvPr id="9" name="Rounded Rectangular Callout 8">
            <a:extLst>
              <a:ext uri="{FF2B5EF4-FFF2-40B4-BE49-F238E27FC236}">
                <a16:creationId xmlns:a16="http://schemas.microsoft.com/office/drawing/2014/main" xmlns="" id="{58712DE2-74A5-8545-ABF3-8254A1A75405}"/>
              </a:ext>
            </a:extLst>
          </p:cNvPr>
          <p:cNvSpPr/>
          <p:nvPr/>
        </p:nvSpPr>
        <p:spPr>
          <a:xfrm>
            <a:off x="727267" y="3714943"/>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2</a:t>
            </a:r>
          </a:p>
        </p:txBody>
      </p:sp>
      <p:sp>
        <p:nvSpPr>
          <p:cNvPr id="11" name="Rounded Rectangular Callout 10">
            <a:extLst>
              <a:ext uri="{FF2B5EF4-FFF2-40B4-BE49-F238E27FC236}">
                <a16:creationId xmlns:a16="http://schemas.microsoft.com/office/drawing/2014/main" xmlns="" id="{0BBAA8C1-B9C7-954D-B509-E90C49DD435C}"/>
              </a:ext>
            </a:extLst>
          </p:cNvPr>
          <p:cNvSpPr/>
          <p:nvPr/>
        </p:nvSpPr>
        <p:spPr>
          <a:xfrm>
            <a:off x="741834" y="4960726"/>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64</a:t>
            </a:r>
          </a:p>
        </p:txBody>
      </p:sp>
      <p:sp>
        <p:nvSpPr>
          <p:cNvPr id="12" name="Left Arrow 11">
            <a:extLst>
              <a:ext uri="{FF2B5EF4-FFF2-40B4-BE49-F238E27FC236}">
                <a16:creationId xmlns:a16="http://schemas.microsoft.com/office/drawing/2014/main" xmlns="" id="{9C839E85-A33B-9646-B61B-57B43393EC08}"/>
              </a:ext>
            </a:extLst>
          </p:cNvPr>
          <p:cNvSpPr/>
          <p:nvPr/>
        </p:nvSpPr>
        <p:spPr>
          <a:xfrm rot="16200000">
            <a:off x="1462493" y="3577857"/>
            <a:ext cx="215058" cy="59113"/>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13" name="Left Arrow 12">
            <a:extLst>
              <a:ext uri="{FF2B5EF4-FFF2-40B4-BE49-F238E27FC236}">
                <a16:creationId xmlns:a16="http://schemas.microsoft.com/office/drawing/2014/main" xmlns="" id="{7576491F-7A9D-6B47-B2B7-479BCD747DC3}"/>
              </a:ext>
            </a:extLst>
          </p:cNvPr>
          <p:cNvSpPr/>
          <p:nvPr/>
        </p:nvSpPr>
        <p:spPr>
          <a:xfrm rot="16200000">
            <a:off x="1379471" y="5637871"/>
            <a:ext cx="440216" cy="252785"/>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14" name="TextBox 13">
            <a:extLst>
              <a:ext uri="{FF2B5EF4-FFF2-40B4-BE49-F238E27FC236}">
                <a16:creationId xmlns:a16="http://schemas.microsoft.com/office/drawing/2014/main" xmlns="" id="{779905BB-528A-DA4C-8135-9417CBAC1E15}"/>
              </a:ext>
            </a:extLst>
          </p:cNvPr>
          <p:cNvSpPr txBox="1"/>
          <p:nvPr/>
        </p:nvSpPr>
        <p:spPr>
          <a:xfrm>
            <a:off x="821395" y="5939135"/>
            <a:ext cx="1973974" cy="461665"/>
          </a:xfrm>
          <a:prstGeom prst="rect">
            <a:avLst/>
          </a:prstGeom>
          <a:noFill/>
        </p:spPr>
        <p:txBody>
          <a:bodyPr wrap="square" rtlCol="0">
            <a:spAutoFit/>
          </a:bodyPr>
          <a:lstStyle/>
          <a:p>
            <a:r>
              <a:rPr lang="en-US" sz="2400" dirty="0"/>
              <a:t>256 bit hash</a:t>
            </a:r>
          </a:p>
        </p:txBody>
      </p:sp>
      <p:sp>
        <p:nvSpPr>
          <p:cNvPr id="16" name="Rounded Rectangular Callout 15">
            <a:extLst>
              <a:ext uri="{FF2B5EF4-FFF2-40B4-BE49-F238E27FC236}">
                <a16:creationId xmlns:a16="http://schemas.microsoft.com/office/drawing/2014/main" xmlns="" id="{1BA4E778-6731-5944-9D2B-54FB2F55C63B}"/>
              </a:ext>
            </a:extLst>
          </p:cNvPr>
          <p:cNvSpPr/>
          <p:nvPr/>
        </p:nvSpPr>
        <p:spPr>
          <a:xfrm>
            <a:off x="2973744" y="2857498"/>
            <a:ext cx="1973974" cy="2773681"/>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3200" kern="0" dirty="0">
              <a:solidFill>
                <a:prstClr val="white"/>
              </a:solidFill>
              <a:latin typeface="Calibri"/>
            </a:endParaRPr>
          </a:p>
        </p:txBody>
      </p:sp>
      <p:sp>
        <p:nvSpPr>
          <p:cNvPr id="17" name="Rounded Rectangular Callout 16">
            <a:extLst>
              <a:ext uri="{FF2B5EF4-FFF2-40B4-BE49-F238E27FC236}">
                <a16:creationId xmlns:a16="http://schemas.microsoft.com/office/drawing/2014/main" xmlns="" id="{426C76EB-2AEE-2048-8D48-78186C3D0896}"/>
              </a:ext>
            </a:extLst>
          </p:cNvPr>
          <p:cNvSpPr/>
          <p:nvPr/>
        </p:nvSpPr>
        <p:spPr>
          <a:xfrm>
            <a:off x="3119288" y="1288241"/>
            <a:ext cx="1715490" cy="1017397"/>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Bitcoin Miner</a:t>
            </a:r>
          </a:p>
        </p:txBody>
      </p:sp>
      <p:sp>
        <p:nvSpPr>
          <p:cNvPr id="18" name="Left Arrow 17">
            <a:extLst>
              <a:ext uri="{FF2B5EF4-FFF2-40B4-BE49-F238E27FC236}">
                <a16:creationId xmlns:a16="http://schemas.microsoft.com/office/drawing/2014/main" xmlns="" id="{AB98A5AB-31DB-6343-A4C7-42FC65C940F2}"/>
              </a:ext>
            </a:extLst>
          </p:cNvPr>
          <p:cNvSpPr/>
          <p:nvPr/>
        </p:nvSpPr>
        <p:spPr>
          <a:xfrm rot="16200000">
            <a:off x="3740623" y="2401309"/>
            <a:ext cx="440216" cy="252785"/>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19" name="Rounded Rectangular Callout 18">
            <a:extLst>
              <a:ext uri="{FF2B5EF4-FFF2-40B4-BE49-F238E27FC236}">
                <a16:creationId xmlns:a16="http://schemas.microsoft.com/office/drawing/2014/main" xmlns="" id="{6AFC5B94-FEAE-5348-8163-7A2C40A62E02}"/>
              </a:ext>
            </a:extLst>
          </p:cNvPr>
          <p:cNvSpPr/>
          <p:nvPr/>
        </p:nvSpPr>
        <p:spPr>
          <a:xfrm>
            <a:off x="3119288" y="2919014"/>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1</a:t>
            </a:r>
          </a:p>
        </p:txBody>
      </p:sp>
      <p:sp>
        <p:nvSpPr>
          <p:cNvPr id="20" name="Rounded Rectangular Callout 19">
            <a:extLst>
              <a:ext uri="{FF2B5EF4-FFF2-40B4-BE49-F238E27FC236}">
                <a16:creationId xmlns:a16="http://schemas.microsoft.com/office/drawing/2014/main" xmlns="" id="{64C664A2-65A3-6C40-AB03-7CFF18A3DA17}"/>
              </a:ext>
            </a:extLst>
          </p:cNvPr>
          <p:cNvSpPr/>
          <p:nvPr/>
        </p:nvSpPr>
        <p:spPr>
          <a:xfrm>
            <a:off x="3119288" y="3714943"/>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2</a:t>
            </a:r>
          </a:p>
        </p:txBody>
      </p:sp>
      <p:sp>
        <p:nvSpPr>
          <p:cNvPr id="21" name="Rounded Rectangular Callout 20">
            <a:extLst>
              <a:ext uri="{FF2B5EF4-FFF2-40B4-BE49-F238E27FC236}">
                <a16:creationId xmlns:a16="http://schemas.microsoft.com/office/drawing/2014/main" xmlns="" id="{D35AAD96-1E71-A64B-968E-82CC14E936BC}"/>
              </a:ext>
            </a:extLst>
          </p:cNvPr>
          <p:cNvSpPr/>
          <p:nvPr/>
        </p:nvSpPr>
        <p:spPr>
          <a:xfrm>
            <a:off x="3104298" y="4960726"/>
            <a:ext cx="1715490"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Stage 128</a:t>
            </a:r>
          </a:p>
        </p:txBody>
      </p:sp>
      <p:sp>
        <p:nvSpPr>
          <p:cNvPr id="22" name="Left Arrow 21">
            <a:extLst>
              <a:ext uri="{FF2B5EF4-FFF2-40B4-BE49-F238E27FC236}">
                <a16:creationId xmlns:a16="http://schemas.microsoft.com/office/drawing/2014/main" xmlns="" id="{3ED59B5E-9E43-A94A-B00A-55E55532BD4B}"/>
              </a:ext>
            </a:extLst>
          </p:cNvPr>
          <p:cNvSpPr/>
          <p:nvPr/>
        </p:nvSpPr>
        <p:spPr>
          <a:xfrm rot="16200000">
            <a:off x="3854514" y="3577857"/>
            <a:ext cx="215058" cy="59113"/>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23" name="Left Arrow 22">
            <a:extLst>
              <a:ext uri="{FF2B5EF4-FFF2-40B4-BE49-F238E27FC236}">
                <a16:creationId xmlns:a16="http://schemas.microsoft.com/office/drawing/2014/main" xmlns="" id="{63D72790-C0A6-B34A-A1AB-F43F161DF1A1}"/>
              </a:ext>
            </a:extLst>
          </p:cNvPr>
          <p:cNvSpPr/>
          <p:nvPr/>
        </p:nvSpPr>
        <p:spPr>
          <a:xfrm rot="16200000">
            <a:off x="3771492" y="5643048"/>
            <a:ext cx="440216" cy="252785"/>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24" name="TextBox 23">
            <a:extLst>
              <a:ext uri="{FF2B5EF4-FFF2-40B4-BE49-F238E27FC236}">
                <a16:creationId xmlns:a16="http://schemas.microsoft.com/office/drawing/2014/main" xmlns="" id="{D9347A20-B1F9-EC43-90C2-4CDE3B61F1A9}"/>
              </a:ext>
            </a:extLst>
          </p:cNvPr>
          <p:cNvSpPr txBox="1"/>
          <p:nvPr/>
        </p:nvSpPr>
        <p:spPr>
          <a:xfrm>
            <a:off x="3342658" y="5924832"/>
            <a:ext cx="1973974" cy="461665"/>
          </a:xfrm>
          <a:prstGeom prst="rect">
            <a:avLst/>
          </a:prstGeom>
          <a:noFill/>
        </p:spPr>
        <p:txBody>
          <a:bodyPr wrap="square" rtlCol="0">
            <a:spAutoFit/>
          </a:bodyPr>
          <a:lstStyle/>
          <a:p>
            <a:r>
              <a:rPr lang="en-US" sz="2400" dirty="0"/>
              <a:t>Final hash</a:t>
            </a:r>
          </a:p>
        </p:txBody>
      </p:sp>
      <p:sp>
        <p:nvSpPr>
          <p:cNvPr id="25" name="TextBox 24">
            <a:extLst>
              <a:ext uri="{FF2B5EF4-FFF2-40B4-BE49-F238E27FC236}">
                <a16:creationId xmlns:a16="http://schemas.microsoft.com/office/drawing/2014/main" xmlns="" id="{9CF7A9E8-8B70-F44C-B910-426648702D4E}"/>
              </a:ext>
            </a:extLst>
          </p:cNvPr>
          <p:cNvSpPr txBox="1"/>
          <p:nvPr/>
        </p:nvSpPr>
        <p:spPr>
          <a:xfrm>
            <a:off x="7707340" y="1409959"/>
            <a:ext cx="4000500" cy="5355312"/>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CoinTerra</a:t>
            </a:r>
            <a:r>
              <a:rPr lang="en-US" sz="2800" dirty="0"/>
              <a:t> </a:t>
            </a:r>
          </a:p>
          <a:p>
            <a:r>
              <a:rPr lang="en-US" sz="2800" dirty="0"/>
              <a:t>     </a:t>
            </a:r>
            <a:r>
              <a:rPr lang="en-US" sz="2800" dirty="0" err="1"/>
              <a:t>Goldstrike</a:t>
            </a:r>
            <a:r>
              <a:rPr lang="en-US" sz="2800" dirty="0"/>
              <a:t> 1</a:t>
            </a:r>
          </a:p>
          <a:p>
            <a:endParaRPr lang="en-US" sz="2800" dirty="0"/>
          </a:p>
          <a:p>
            <a:pPr marL="457200" indent="-457200">
              <a:buFont typeface="Arial" panose="020B0604020202020204" pitchFamily="34" charset="0"/>
              <a:buChar char="•"/>
            </a:pPr>
            <a:r>
              <a:rPr lang="en-US" sz="2800" dirty="0"/>
              <a:t>Performance: GH/s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Energy-efficiency:</a:t>
            </a:r>
          </a:p>
          <a:p>
            <a:pPr lvl="1"/>
            <a:r>
              <a:rPr lang="en-US" sz="2800" dirty="0"/>
              <a:t>4 GH/J at 16 nm</a:t>
            </a:r>
          </a:p>
          <a:p>
            <a:pPr lvl="1"/>
            <a:r>
              <a:rPr lang="en-US" sz="2800" dirty="0"/>
              <a:t> </a:t>
            </a:r>
          </a:p>
          <a:p>
            <a:r>
              <a:rPr lang="en-US" dirty="0">
                <a:latin typeface="Calibri" panose="020F0502020204030204" pitchFamily="34" charset="0"/>
                <a:cs typeface="Calibri" panose="020F0502020204030204" pitchFamily="34" charset="0"/>
              </a:rPr>
              <a:t>Ref: </a:t>
            </a:r>
          </a:p>
          <a:p>
            <a:r>
              <a:rPr lang="en-US" dirty="0">
                <a:latin typeface="Calibri" panose="020F0502020204030204" pitchFamily="34" charset="0"/>
                <a:cs typeface="Calibri" panose="020F0502020204030204" pitchFamily="34" charset="0"/>
              </a:rPr>
              <a:t>J. </a:t>
            </a:r>
            <a:r>
              <a:rPr lang="en-US" dirty="0" err="1">
                <a:latin typeface="Calibri" panose="020F0502020204030204" pitchFamily="34" charset="0"/>
                <a:cs typeface="Calibri" panose="020F0502020204030204" pitchFamily="34" charset="0"/>
              </a:rPr>
              <a:t>Barkatulla</a:t>
            </a:r>
            <a:r>
              <a:rPr lang="en-US" dirty="0">
                <a:latin typeface="Calibri" panose="020F0502020204030204" pitchFamily="34" charset="0"/>
                <a:cs typeface="Calibri" panose="020F0502020204030204" pitchFamily="34" charset="0"/>
              </a:rPr>
              <a:t> et. al “Goldstrike1: </a:t>
            </a:r>
            <a:r>
              <a:rPr lang="en-US" dirty="0" err="1">
                <a:latin typeface="Calibri" panose="020F0502020204030204" pitchFamily="34" charset="0"/>
                <a:cs typeface="Calibri" panose="020F0502020204030204" pitchFamily="34" charset="0"/>
              </a:rPr>
              <a:t>Cointerra’s</a:t>
            </a:r>
            <a:r>
              <a:rPr lang="en-US" dirty="0">
                <a:latin typeface="Calibri" panose="020F0502020204030204" pitchFamily="34" charset="0"/>
                <a:cs typeface="Calibri" panose="020F0502020204030204" pitchFamily="34" charset="0"/>
              </a:rPr>
              <a:t> first generation cryptocurrency mining processor for bitcoin”, </a:t>
            </a:r>
            <a:r>
              <a:rPr lang="en-US" dirty="0" err="1">
                <a:latin typeface="Calibri" panose="020F0502020204030204" pitchFamily="34" charset="0"/>
                <a:cs typeface="Calibri" panose="020F0502020204030204" pitchFamily="34" charset="0"/>
              </a:rPr>
              <a:t>HotChips</a:t>
            </a:r>
            <a:r>
              <a:rPr lang="en-US" dirty="0">
                <a:latin typeface="Calibri" panose="020F0502020204030204" pitchFamily="34" charset="0"/>
                <a:cs typeface="Calibri" panose="020F0502020204030204" pitchFamily="34" charset="0"/>
              </a:rPr>
              <a:t> 2015</a:t>
            </a:r>
          </a:p>
          <a:p>
            <a:pPr lvl="1"/>
            <a:endParaRPr lang="en-US" sz="2800" dirty="0"/>
          </a:p>
        </p:txBody>
      </p:sp>
      <p:sp>
        <p:nvSpPr>
          <p:cNvPr id="26" name="Left Arrow 25">
            <a:extLst>
              <a:ext uri="{FF2B5EF4-FFF2-40B4-BE49-F238E27FC236}">
                <a16:creationId xmlns:a16="http://schemas.microsoft.com/office/drawing/2014/main" xmlns="" id="{E8E86A7D-8A0A-1342-B724-EDAB92572045}"/>
              </a:ext>
            </a:extLst>
          </p:cNvPr>
          <p:cNvSpPr/>
          <p:nvPr/>
        </p:nvSpPr>
        <p:spPr>
          <a:xfrm rot="16200000">
            <a:off x="1466585" y="4375945"/>
            <a:ext cx="215058" cy="59113"/>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
        <p:nvSpPr>
          <p:cNvPr id="28" name="Left Arrow 27">
            <a:extLst>
              <a:ext uri="{FF2B5EF4-FFF2-40B4-BE49-F238E27FC236}">
                <a16:creationId xmlns:a16="http://schemas.microsoft.com/office/drawing/2014/main" xmlns="" id="{777A2382-6CB8-9541-8514-A1C72F48A482}"/>
              </a:ext>
            </a:extLst>
          </p:cNvPr>
          <p:cNvSpPr/>
          <p:nvPr/>
        </p:nvSpPr>
        <p:spPr>
          <a:xfrm rot="16200000">
            <a:off x="3868754" y="4383655"/>
            <a:ext cx="215058" cy="59113"/>
          </a:xfrm>
          <a:prstGeom prst="leftArrow">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b="1" kern="0">
              <a:ln w="22225">
                <a:solidFill>
                  <a:srgbClr val="C0504D"/>
                </a:solidFill>
                <a:prstDash val="solid"/>
              </a:ln>
              <a:solidFill>
                <a:srgbClr val="C0504D">
                  <a:lumMod val="40000"/>
                  <a:lumOff val="60000"/>
                </a:srgbClr>
              </a:solidFill>
              <a:latin typeface="Calibri"/>
            </a:endParaRPr>
          </a:p>
        </p:txBody>
      </p:sp>
    </p:spTree>
    <p:custDataLst>
      <p:tags r:id="rId1"/>
    </p:custDataLst>
    <p:extLst>
      <p:ext uri="{BB962C8B-B14F-4D97-AF65-F5344CB8AC3E}">
        <p14:creationId xmlns:p14="http://schemas.microsoft.com/office/powerpoint/2010/main" val="4069314777"/>
      </p:ext>
    </p:extLst>
  </p:cSld>
  <p:clrMapOvr>
    <a:masterClrMapping/>
  </p:clrMapOvr>
  <mc:AlternateContent xmlns:mc="http://schemas.openxmlformats.org/markup-compatibility/2006" xmlns:p14="http://schemas.microsoft.com/office/powerpoint/2010/main">
    <mc:Choice Requires="p14">
      <p:transition spd="slow" p14:dur="2000" advTm="42493"/>
    </mc:Choice>
    <mc:Fallback xmlns="">
      <p:transition spd="slow" advTm="42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7" grpId="0" animBg="1"/>
      <p:bldP spid="8" grpId="0" animBg="1"/>
      <p:bldP spid="9" grpId="0" animBg="1"/>
      <p:bldP spid="11" grpId="0" animBg="1"/>
      <p:bldP spid="12" grpId="0" animBg="1"/>
      <p:bldP spid="13" grpId="0" animBg="1"/>
      <p:bldP spid="14" grpId="0"/>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16D1F10-2297-6045-B8F2-DBCA9B5FAB07}"/>
              </a:ext>
            </a:extLst>
          </p:cNvPr>
          <p:cNvSpPr>
            <a:spLocks noGrp="1"/>
          </p:cNvSpPr>
          <p:nvPr>
            <p:ph type="title"/>
          </p:nvPr>
        </p:nvSpPr>
        <p:spPr/>
        <p:txBody>
          <a:bodyPr/>
          <a:lstStyle/>
          <a:p>
            <a:r>
              <a:rPr lang="en-US" dirty="0">
                <a:solidFill>
                  <a:schemeClr val="accent5">
                    <a:lumMod val="50000"/>
                  </a:schemeClr>
                </a:solidFill>
              </a:rPr>
              <a:t>System Organization</a:t>
            </a:r>
            <a:endParaRPr lang="en-US" dirty="0"/>
          </a:p>
        </p:txBody>
      </p:sp>
      <p:grpSp>
        <p:nvGrpSpPr>
          <p:cNvPr id="4" name="Group 3">
            <a:extLst>
              <a:ext uri="{FF2B5EF4-FFF2-40B4-BE49-F238E27FC236}">
                <a16:creationId xmlns:a16="http://schemas.microsoft.com/office/drawing/2014/main" xmlns="" id="{62028217-F017-CD42-966E-532C86A98365}"/>
              </a:ext>
            </a:extLst>
          </p:cNvPr>
          <p:cNvGrpSpPr/>
          <p:nvPr/>
        </p:nvGrpSpPr>
        <p:grpSpPr>
          <a:xfrm>
            <a:off x="5641880" y="1405262"/>
            <a:ext cx="1445260" cy="913884"/>
            <a:chOff x="4391660" y="1937094"/>
            <a:chExt cx="1445260" cy="913884"/>
          </a:xfrm>
        </p:grpSpPr>
        <p:pic>
          <p:nvPicPr>
            <p:cNvPr id="5" name="Picture 4">
              <a:extLst>
                <a:ext uri="{FF2B5EF4-FFF2-40B4-BE49-F238E27FC236}">
                  <a16:creationId xmlns:a16="http://schemas.microsoft.com/office/drawing/2014/main" xmlns="" id="{E0BC2A15-A8DA-594C-B933-DBFF92435EFD}"/>
                </a:ext>
              </a:extLst>
            </p:cNvPr>
            <p:cNvPicPr>
              <a:picLocks noChangeAspect="1"/>
            </p:cNvPicPr>
            <p:nvPr/>
          </p:nvPicPr>
          <p:blipFill>
            <a:blip r:embed="rId4"/>
            <a:stretch>
              <a:fillRect/>
            </a:stretch>
          </p:blipFill>
          <p:spPr>
            <a:xfrm>
              <a:off x="4391660" y="1937094"/>
              <a:ext cx="929640" cy="913884"/>
            </a:xfrm>
            <a:prstGeom prst="rect">
              <a:avLst/>
            </a:prstGeom>
          </p:spPr>
        </p:pic>
        <p:sp>
          <p:nvSpPr>
            <p:cNvPr id="6" name="Rectangle 5">
              <a:extLst>
                <a:ext uri="{FF2B5EF4-FFF2-40B4-BE49-F238E27FC236}">
                  <a16:creationId xmlns:a16="http://schemas.microsoft.com/office/drawing/2014/main" xmlns="" id="{33BFCE15-C737-7448-AA02-A77688F54F6D}"/>
                </a:ext>
              </a:extLst>
            </p:cNvPr>
            <p:cNvSpPr/>
            <p:nvPr/>
          </p:nvSpPr>
          <p:spPr>
            <a:xfrm>
              <a:off x="5090160" y="2286000"/>
              <a:ext cx="746760" cy="358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Internet">
            <a:extLst>
              <a:ext uri="{FF2B5EF4-FFF2-40B4-BE49-F238E27FC236}">
                <a16:creationId xmlns:a16="http://schemas.microsoft.com/office/drawing/2014/main" xmlns="" id="{7AA718F5-8AF9-B147-AF33-0774E51EA8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330612" y="2253999"/>
            <a:ext cx="1240908" cy="1039581"/>
          </a:xfrm>
          <a:prstGeom prst="rect">
            <a:avLst/>
          </a:prstGeom>
        </p:spPr>
      </p:pic>
      <p:sp>
        <p:nvSpPr>
          <p:cNvPr id="8" name="Cloud 7">
            <a:extLst>
              <a:ext uri="{FF2B5EF4-FFF2-40B4-BE49-F238E27FC236}">
                <a16:creationId xmlns:a16="http://schemas.microsoft.com/office/drawing/2014/main" xmlns="" id="{E9FCBF86-6F28-9244-9E2C-9EBAA5DF9F1A}"/>
              </a:ext>
            </a:extLst>
          </p:cNvPr>
          <p:cNvSpPr/>
          <p:nvPr/>
        </p:nvSpPr>
        <p:spPr>
          <a:xfrm>
            <a:off x="1698145" y="1592518"/>
            <a:ext cx="2298436" cy="103958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Bitcoin Network</a:t>
            </a:r>
          </a:p>
        </p:txBody>
      </p:sp>
      <p:sp>
        <p:nvSpPr>
          <p:cNvPr id="12" name="Right Arrow 11">
            <a:extLst>
              <a:ext uri="{FF2B5EF4-FFF2-40B4-BE49-F238E27FC236}">
                <a16:creationId xmlns:a16="http://schemas.microsoft.com/office/drawing/2014/main" xmlns="" id="{07763FA7-8A25-8742-9BE2-A5B13E26D230}"/>
              </a:ext>
            </a:extLst>
          </p:cNvPr>
          <p:cNvSpPr/>
          <p:nvPr/>
        </p:nvSpPr>
        <p:spPr>
          <a:xfrm>
            <a:off x="4086618" y="1679370"/>
            <a:ext cx="1334031" cy="219769"/>
          </a:xfrm>
          <a:prstGeom prst="rightArrow">
            <a:avLst>
              <a:gd name="adj1" fmla="val 50000"/>
              <a:gd name="adj2" fmla="val 18047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xmlns="" id="{7871B2B9-F7D2-2E4B-A80B-42FF85C0A3F2}"/>
              </a:ext>
            </a:extLst>
          </p:cNvPr>
          <p:cNvSpPr/>
          <p:nvPr/>
        </p:nvSpPr>
        <p:spPr>
          <a:xfrm rot="5400000">
            <a:off x="4965538" y="3693276"/>
            <a:ext cx="1352685" cy="234203"/>
          </a:xfrm>
          <a:prstGeom prst="rightArrow">
            <a:avLst>
              <a:gd name="adj1" fmla="val 50000"/>
              <a:gd name="adj2" fmla="val 13540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5D23E0E3-1662-F746-99F6-03515064F11D}"/>
              </a:ext>
            </a:extLst>
          </p:cNvPr>
          <p:cNvSpPr/>
          <p:nvPr/>
        </p:nvSpPr>
        <p:spPr>
          <a:xfrm>
            <a:off x="5012573" y="4536419"/>
            <a:ext cx="1928816" cy="4785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D5E45BD7-0F4F-F143-AEC0-F034ED2CDD08}"/>
              </a:ext>
            </a:extLst>
          </p:cNvPr>
          <p:cNvSpPr/>
          <p:nvPr/>
        </p:nvSpPr>
        <p:spPr>
          <a:xfrm>
            <a:off x="5074938" y="4612618"/>
            <a:ext cx="255675" cy="326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ectangle 15">
            <a:extLst>
              <a:ext uri="{FF2B5EF4-FFF2-40B4-BE49-F238E27FC236}">
                <a16:creationId xmlns:a16="http://schemas.microsoft.com/office/drawing/2014/main" xmlns="" id="{64391207-5E88-4243-BB31-E384E8D6C30C}"/>
              </a:ext>
            </a:extLst>
          </p:cNvPr>
          <p:cNvSpPr/>
          <p:nvPr/>
        </p:nvSpPr>
        <p:spPr>
          <a:xfrm>
            <a:off x="5446024" y="4612618"/>
            <a:ext cx="255675" cy="326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7" name="Rectangle 16">
            <a:extLst>
              <a:ext uri="{FF2B5EF4-FFF2-40B4-BE49-F238E27FC236}">
                <a16:creationId xmlns:a16="http://schemas.microsoft.com/office/drawing/2014/main" xmlns="" id="{D053BB34-BE0C-9C46-BF86-793DB1689BF3}"/>
              </a:ext>
            </a:extLst>
          </p:cNvPr>
          <p:cNvSpPr/>
          <p:nvPr/>
        </p:nvSpPr>
        <p:spPr>
          <a:xfrm>
            <a:off x="5817110" y="4612617"/>
            <a:ext cx="255675" cy="326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8" name="Rectangle 17">
            <a:extLst>
              <a:ext uri="{FF2B5EF4-FFF2-40B4-BE49-F238E27FC236}">
                <a16:creationId xmlns:a16="http://schemas.microsoft.com/office/drawing/2014/main" xmlns="" id="{2BA53A72-39F4-DE46-8EEF-B68B98039DBB}"/>
              </a:ext>
            </a:extLst>
          </p:cNvPr>
          <p:cNvSpPr/>
          <p:nvPr/>
        </p:nvSpPr>
        <p:spPr>
          <a:xfrm>
            <a:off x="6188196" y="4612616"/>
            <a:ext cx="255675" cy="326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9" name="Rectangle 18">
            <a:extLst>
              <a:ext uri="{FF2B5EF4-FFF2-40B4-BE49-F238E27FC236}">
                <a16:creationId xmlns:a16="http://schemas.microsoft.com/office/drawing/2014/main" xmlns="" id="{46110E8C-5914-444D-A4FA-0950C5A80F5B}"/>
              </a:ext>
            </a:extLst>
          </p:cNvPr>
          <p:cNvSpPr/>
          <p:nvPr/>
        </p:nvSpPr>
        <p:spPr>
          <a:xfrm>
            <a:off x="6559282" y="4612616"/>
            <a:ext cx="255675" cy="326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21" name="Right Arrow 20">
            <a:extLst>
              <a:ext uri="{FF2B5EF4-FFF2-40B4-BE49-F238E27FC236}">
                <a16:creationId xmlns:a16="http://schemas.microsoft.com/office/drawing/2014/main" xmlns="" id="{BC004FF6-CEC1-DE49-BBD0-1A1CD6052888}"/>
              </a:ext>
            </a:extLst>
          </p:cNvPr>
          <p:cNvSpPr/>
          <p:nvPr/>
        </p:nvSpPr>
        <p:spPr>
          <a:xfrm rot="16200000">
            <a:off x="5628955" y="3643578"/>
            <a:ext cx="1352685" cy="234203"/>
          </a:xfrm>
          <a:prstGeom prst="rightArrow">
            <a:avLst>
              <a:gd name="adj1" fmla="val 50000"/>
              <a:gd name="adj2" fmla="val 13540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82849EB-ECA5-084E-B510-CC59670E9DC5}"/>
              </a:ext>
            </a:extLst>
          </p:cNvPr>
          <p:cNvSpPr/>
          <p:nvPr/>
        </p:nvSpPr>
        <p:spPr>
          <a:xfrm>
            <a:off x="4706650" y="4388903"/>
            <a:ext cx="1392406" cy="73771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50000"/>
                  </a:schemeClr>
                </a:solidFill>
              </a:rPr>
              <a:t>Hash Engine</a:t>
            </a:r>
          </a:p>
        </p:txBody>
      </p:sp>
      <p:sp>
        <p:nvSpPr>
          <p:cNvPr id="25" name="Rounded Rectangular Callout 24">
            <a:extLst>
              <a:ext uri="{FF2B5EF4-FFF2-40B4-BE49-F238E27FC236}">
                <a16:creationId xmlns:a16="http://schemas.microsoft.com/office/drawing/2014/main" xmlns="" id="{C833FF92-2049-C948-83D2-E5A4076AF297}"/>
              </a:ext>
            </a:extLst>
          </p:cNvPr>
          <p:cNvSpPr/>
          <p:nvPr/>
        </p:nvSpPr>
        <p:spPr>
          <a:xfrm>
            <a:off x="9553476" y="2319146"/>
            <a:ext cx="1981399" cy="1352686"/>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128 stage pipelined design</a:t>
            </a:r>
          </a:p>
        </p:txBody>
      </p:sp>
      <p:sp>
        <p:nvSpPr>
          <p:cNvPr id="26" name="Rounded Rectangular Callout 25">
            <a:extLst>
              <a:ext uri="{FF2B5EF4-FFF2-40B4-BE49-F238E27FC236}">
                <a16:creationId xmlns:a16="http://schemas.microsoft.com/office/drawing/2014/main" xmlns="" id="{057634FA-6763-234E-AFC6-C2EAACAC767D}"/>
              </a:ext>
            </a:extLst>
          </p:cNvPr>
          <p:cNvSpPr/>
          <p:nvPr/>
        </p:nvSpPr>
        <p:spPr>
          <a:xfrm>
            <a:off x="9487653" y="2319146"/>
            <a:ext cx="2113043" cy="135268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10x energy-efficient</a:t>
            </a:r>
          </a:p>
        </p:txBody>
      </p:sp>
      <p:sp>
        <p:nvSpPr>
          <p:cNvPr id="27" name="TextBox 26">
            <a:extLst>
              <a:ext uri="{FF2B5EF4-FFF2-40B4-BE49-F238E27FC236}">
                <a16:creationId xmlns:a16="http://schemas.microsoft.com/office/drawing/2014/main" xmlns="" id="{831E9C35-B655-B14B-BC9A-4B520740DF90}"/>
              </a:ext>
            </a:extLst>
          </p:cNvPr>
          <p:cNvSpPr txBox="1"/>
          <p:nvPr/>
        </p:nvSpPr>
        <p:spPr>
          <a:xfrm>
            <a:off x="3029881" y="4270557"/>
            <a:ext cx="2468627" cy="1200329"/>
          </a:xfrm>
          <a:prstGeom prst="rect">
            <a:avLst/>
          </a:prstGeom>
          <a:noFill/>
        </p:spPr>
        <p:txBody>
          <a:bodyPr wrap="square" rtlCol="0">
            <a:spAutoFit/>
          </a:bodyPr>
          <a:lstStyle/>
          <a:p>
            <a:r>
              <a:rPr lang="en-US" sz="2400" dirty="0"/>
              <a:t>Cold </a:t>
            </a:r>
          </a:p>
          <a:p>
            <a:r>
              <a:rPr lang="en-US" sz="2400" dirty="0"/>
              <a:t>Accelerator</a:t>
            </a:r>
          </a:p>
          <a:p>
            <a:r>
              <a:rPr lang="en-US" sz="2400" dirty="0"/>
              <a:t>at 4K</a:t>
            </a:r>
          </a:p>
        </p:txBody>
      </p:sp>
      <p:sp>
        <p:nvSpPr>
          <p:cNvPr id="28" name="TextBox 27">
            <a:extLst>
              <a:ext uri="{FF2B5EF4-FFF2-40B4-BE49-F238E27FC236}">
                <a16:creationId xmlns:a16="http://schemas.microsoft.com/office/drawing/2014/main" xmlns="" id="{E6944CC8-5E74-FF43-ACF7-02398BAC8764}"/>
              </a:ext>
            </a:extLst>
          </p:cNvPr>
          <p:cNvSpPr txBox="1"/>
          <p:nvPr/>
        </p:nvSpPr>
        <p:spPr>
          <a:xfrm>
            <a:off x="6422399" y="3394878"/>
            <a:ext cx="1278259" cy="830997"/>
          </a:xfrm>
          <a:prstGeom prst="rect">
            <a:avLst/>
          </a:prstGeom>
          <a:noFill/>
        </p:spPr>
        <p:txBody>
          <a:bodyPr wrap="square" rtlCol="0">
            <a:spAutoFit/>
          </a:bodyPr>
          <a:lstStyle/>
          <a:p>
            <a:r>
              <a:rPr lang="en-US" sz="2400" dirty="0"/>
              <a:t>Bitcoin Found</a:t>
            </a:r>
          </a:p>
        </p:txBody>
      </p:sp>
      <p:sp>
        <p:nvSpPr>
          <p:cNvPr id="22" name="Rectangle: Rounded Corners 50">
            <a:extLst>
              <a:ext uri="{FF2B5EF4-FFF2-40B4-BE49-F238E27FC236}">
                <a16:creationId xmlns:a16="http://schemas.microsoft.com/office/drawing/2014/main" xmlns="" id="{F7DA8889-4C41-9848-BE1C-DD3FC6923914}"/>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Simply porting a CMOS 16 nm design gives 10x energy-efficiency improvement</a:t>
            </a:r>
          </a:p>
        </p:txBody>
      </p:sp>
    </p:spTree>
    <p:custDataLst>
      <p:tags r:id="rId1"/>
    </p:custDataLst>
    <p:extLst>
      <p:ext uri="{BB962C8B-B14F-4D97-AF65-F5344CB8AC3E}">
        <p14:creationId xmlns:p14="http://schemas.microsoft.com/office/powerpoint/2010/main" val="2174288828"/>
      </p:ext>
    </p:extLst>
  </p:cSld>
  <p:clrMapOvr>
    <a:masterClrMapping/>
  </p:clrMapOvr>
  <mc:AlternateContent xmlns:mc="http://schemas.openxmlformats.org/markup-compatibility/2006" xmlns:p14="http://schemas.microsoft.com/office/powerpoint/2010/main">
    <mc:Choice Requires="p14">
      <p:transition spd="slow" p14:dur="2000" advTm="47910"/>
    </mc:Choice>
    <mc:Fallback xmlns="">
      <p:transition spd="slow" advTm="47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0.00208 2.22045E-16 L 0.41758 -0.43796 " pathEditMode="relative" rAng="0" ptsTypes="AA">
                                      <p:cBhvr>
                                        <p:cTn id="42" dur="2000" fill="hold"/>
                                        <p:tgtEl>
                                          <p:spTgt spid="24"/>
                                        </p:tgtEl>
                                        <p:attrNameLst>
                                          <p:attrName>ppt_x</p:attrName>
                                          <p:attrName>ppt_y</p:attrName>
                                        </p:attrNameLst>
                                      </p:cBhvr>
                                      <p:rCtr x="20768" y="-21898"/>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19" grpId="0" animBg="1"/>
      <p:bldP spid="21" grpId="0" animBg="1"/>
      <p:bldP spid="24" grpId="0" animBg="1"/>
      <p:bldP spid="24" grpId="1" animBg="1"/>
      <p:bldP spid="25" grpId="0" animBg="1"/>
      <p:bldP spid="25" grpId="1" animBg="1"/>
      <p:bldP spid="26" grpId="0" animBg="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342D42-9A54-464B-AF1B-6B4FB3D77871}"/>
              </a:ext>
            </a:extLst>
          </p:cNvPr>
          <p:cNvSpPr>
            <a:spLocks noGrp="1"/>
          </p:cNvSpPr>
          <p:nvPr>
            <p:ph type="title"/>
          </p:nvPr>
        </p:nvSpPr>
        <p:spPr>
          <a:xfrm>
            <a:off x="534839" y="200722"/>
            <a:ext cx="9847411" cy="1014761"/>
          </a:xfrm>
        </p:spPr>
        <p:txBody>
          <a:bodyPr/>
          <a:lstStyle/>
          <a:p>
            <a:r>
              <a:rPr lang="en-US" dirty="0">
                <a:solidFill>
                  <a:schemeClr val="accent5">
                    <a:lumMod val="50000"/>
                  </a:schemeClr>
                </a:solidFill>
              </a:rPr>
              <a:t>Methodology</a:t>
            </a:r>
          </a:p>
        </p:txBody>
      </p:sp>
      <p:sp>
        <p:nvSpPr>
          <p:cNvPr id="2" name="Rectangle 1">
            <a:extLst>
              <a:ext uri="{FF2B5EF4-FFF2-40B4-BE49-F238E27FC236}">
                <a16:creationId xmlns:a16="http://schemas.microsoft.com/office/drawing/2014/main" xmlns="" id="{9152FF36-27D9-EE49-A833-95C8B669154F}"/>
              </a:ext>
            </a:extLst>
          </p:cNvPr>
          <p:cNvSpPr/>
          <p:nvPr/>
        </p:nvSpPr>
        <p:spPr>
          <a:xfrm>
            <a:off x="2239767" y="1333761"/>
            <a:ext cx="1029348" cy="6935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Verilog Design</a:t>
            </a:r>
          </a:p>
        </p:txBody>
      </p:sp>
      <p:sp>
        <p:nvSpPr>
          <p:cNvPr id="5" name="Rectangle 4">
            <a:extLst>
              <a:ext uri="{FF2B5EF4-FFF2-40B4-BE49-F238E27FC236}">
                <a16:creationId xmlns:a16="http://schemas.microsoft.com/office/drawing/2014/main" xmlns="" id="{85E8B5E7-E022-8D4D-9765-6D7CD1522B1D}"/>
              </a:ext>
            </a:extLst>
          </p:cNvPr>
          <p:cNvSpPr/>
          <p:nvPr/>
        </p:nvSpPr>
        <p:spPr>
          <a:xfrm>
            <a:off x="2003132" y="2326616"/>
            <a:ext cx="1502618" cy="11943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Yosys</a:t>
            </a:r>
            <a:r>
              <a:rPr lang="en-US" dirty="0">
                <a:solidFill>
                  <a:schemeClr val="tx1"/>
                </a:solidFill>
              </a:rPr>
              <a:t> open-source synthesis tool</a:t>
            </a:r>
          </a:p>
        </p:txBody>
      </p:sp>
      <p:sp>
        <p:nvSpPr>
          <p:cNvPr id="6" name="Rectangle 5">
            <a:extLst>
              <a:ext uri="{FF2B5EF4-FFF2-40B4-BE49-F238E27FC236}">
                <a16:creationId xmlns:a16="http://schemas.microsoft.com/office/drawing/2014/main" xmlns="" id="{7AFEF82C-58C2-CF4A-A407-04E82B2E92E0}"/>
              </a:ext>
            </a:extLst>
          </p:cNvPr>
          <p:cNvSpPr/>
          <p:nvPr/>
        </p:nvSpPr>
        <p:spPr>
          <a:xfrm>
            <a:off x="4068245" y="2582129"/>
            <a:ext cx="897943" cy="6935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Netlist</a:t>
            </a:r>
          </a:p>
        </p:txBody>
      </p:sp>
      <p:sp>
        <p:nvSpPr>
          <p:cNvPr id="7" name="Rectangle 6">
            <a:extLst>
              <a:ext uri="{FF2B5EF4-FFF2-40B4-BE49-F238E27FC236}">
                <a16:creationId xmlns:a16="http://schemas.microsoft.com/office/drawing/2014/main" xmlns="" id="{80B62DE2-45B7-0D40-B9C4-581202906433}"/>
              </a:ext>
            </a:extLst>
          </p:cNvPr>
          <p:cNvSpPr/>
          <p:nvPr/>
        </p:nvSpPr>
        <p:spPr>
          <a:xfrm>
            <a:off x="5168586" y="2577008"/>
            <a:ext cx="1029348" cy="6935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Rules for JTL</a:t>
            </a:r>
          </a:p>
        </p:txBody>
      </p:sp>
      <p:sp>
        <p:nvSpPr>
          <p:cNvPr id="8" name="Rectangle 7">
            <a:extLst>
              <a:ext uri="{FF2B5EF4-FFF2-40B4-BE49-F238E27FC236}">
                <a16:creationId xmlns:a16="http://schemas.microsoft.com/office/drawing/2014/main" xmlns="" id="{A603BFBF-993F-304F-8473-E16965238675}"/>
              </a:ext>
            </a:extLst>
          </p:cNvPr>
          <p:cNvSpPr/>
          <p:nvPr/>
        </p:nvSpPr>
        <p:spPr>
          <a:xfrm>
            <a:off x="6478499" y="2577008"/>
            <a:ext cx="1492464" cy="6935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JJ Complexity</a:t>
            </a:r>
          </a:p>
        </p:txBody>
      </p:sp>
      <p:sp>
        <p:nvSpPr>
          <p:cNvPr id="9" name="Rectangle 8">
            <a:extLst>
              <a:ext uri="{FF2B5EF4-FFF2-40B4-BE49-F238E27FC236}">
                <a16:creationId xmlns:a16="http://schemas.microsoft.com/office/drawing/2014/main" xmlns="" id="{49D857D9-5502-464E-940C-E3A6CF906233}"/>
              </a:ext>
            </a:extLst>
          </p:cNvPr>
          <p:cNvSpPr/>
          <p:nvPr/>
        </p:nvSpPr>
        <p:spPr>
          <a:xfrm>
            <a:off x="8345067" y="1888597"/>
            <a:ext cx="2037181" cy="438019"/>
          </a:xfrm>
          <a:prstGeom prst="rect">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Performance</a:t>
            </a:r>
          </a:p>
        </p:txBody>
      </p:sp>
      <p:sp>
        <p:nvSpPr>
          <p:cNvPr id="10" name="Rectangle 9">
            <a:extLst>
              <a:ext uri="{FF2B5EF4-FFF2-40B4-BE49-F238E27FC236}">
                <a16:creationId xmlns:a16="http://schemas.microsoft.com/office/drawing/2014/main" xmlns="" id="{27BF1095-8DE6-8E44-8E1D-0F11E88AEAC5}"/>
              </a:ext>
            </a:extLst>
          </p:cNvPr>
          <p:cNvSpPr/>
          <p:nvPr/>
        </p:nvSpPr>
        <p:spPr>
          <a:xfrm>
            <a:off x="8345065" y="3477995"/>
            <a:ext cx="2037180" cy="447052"/>
          </a:xfrm>
          <a:prstGeom prst="rect">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Power</a:t>
            </a:r>
          </a:p>
        </p:txBody>
      </p:sp>
      <p:sp>
        <p:nvSpPr>
          <p:cNvPr id="14" name="Rectangle 13">
            <a:extLst>
              <a:ext uri="{FF2B5EF4-FFF2-40B4-BE49-F238E27FC236}">
                <a16:creationId xmlns:a16="http://schemas.microsoft.com/office/drawing/2014/main" xmlns="" id="{DFCAD3BB-5B31-FD47-AE5C-B3B8E1128253}"/>
              </a:ext>
            </a:extLst>
          </p:cNvPr>
          <p:cNvSpPr/>
          <p:nvPr/>
        </p:nvSpPr>
        <p:spPr>
          <a:xfrm>
            <a:off x="2239767" y="3892018"/>
            <a:ext cx="1029348" cy="6935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RQL cell lib</a:t>
            </a:r>
          </a:p>
        </p:txBody>
      </p:sp>
      <p:cxnSp>
        <p:nvCxnSpPr>
          <p:cNvPr id="16" name="Straight Arrow Connector 15">
            <a:extLst>
              <a:ext uri="{FF2B5EF4-FFF2-40B4-BE49-F238E27FC236}">
                <a16:creationId xmlns:a16="http://schemas.microsoft.com/office/drawing/2014/main" xmlns="" id="{D8C9511F-8BB6-014C-8898-82A48BDCCE77}"/>
              </a:ext>
            </a:extLst>
          </p:cNvPr>
          <p:cNvCxnSpPr>
            <a:stCxn id="2" idx="2"/>
            <a:endCxn id="5" idx="0"/>
          </p:cNvCxnSpPr>
          <p:nvPr/>
        </p:nvCxnSpPr>
        <p:spPr>
          <a:xfrm>
            <a:off x="2754441" y="2027293"/>
            <a:ext cx="0" cy="299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D437ABCB-2650-7A42-A1F0-89E99C6DA230}"/>
              </a:ext>
            </a:extLst>
          </p:cNvPr>
          <p:cNvCxnSpPr>
            <a:cxnSpLocks/>
            <a:stCxn id="14" idx="0"/>
            <a:endCxn id="5" idx="2"/>
          </p:cNvCxnSpPr>
          <p:nvPr/>
        </p:nvCxnSpPr>
        <p:spPr>
          <a:xfrm flipV="1">
            <a:off x="2754441" y="3520935"/>
            <a:ext cx="0" cy="371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3A5E6845-B14E-9D47-AAB6-47134C07C4B4}"/>
              </a:ext>
            </a:extLst>
          </p:cNvPr>
          <p:cNvCxnSpPr>
            <a:cxnSpLocks/>
            <a:stCxn id="5" idx="3"/>
            <a:endCxn id="6" idx="1"/>
          </p:cNvCxnSpPr>
          <p:nvPr/>
        </p:nvCxnSpPr>
        <p:spPr>
          <a:xfrm>
            <a:off x="3505750" y="2923775"/>
            <a:ext cx="562494" cy="5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0BBB9BF9-B7FF-D04F-8B0B-B88F597F4D46}"/>
              </a:ext>
            </a:extLst>
          </p:cNvPr>
          <p:cNvCxnSpPr>
            <a:cxnSpLocks/>
            <a:stCxn id="6" idx="3"/>
            <a:endCxn id="7" idx="1"/>
          </p:cNvCxnSpPr>
          <p:nvPr/>
        </p:nvCxnSpPr>
        <p:spPr>
          <a:xfrm flipV="1">
            <a:off x="4966188" y="2923775"/>
            <a:ext cx="202399" cy="51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4B738522-4D75-E942-9967-260D3876972F}"/>
              </a:ext>
            </a:extLst>
          </p:cNvPr>
          <p:cNvCxnSpPr>
            <a:cxnSpLocks/>
            <a:stCxn id="7" idx="3"/>
            <a:endCxn id="8" idx="1"/>
          </p:cNvCxnSpPr>
          <p:nvPr/>
        </p:nvCxnSpPr>
        <p:spPr>
          <a:xfrm>
            <a:off x="6197935" y="2923774"/>
            <a:ext cx="2805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370D94B-7DD6-774D-AC08-DC8731F9359D}"/>
              </a:ext>
            </a:extLst>
          </p:cNvPr>
          <p:cNvCxnSpPr>
            <a:cxnSpLocks/>
            <a:stCxn id="8" idx="3"/>
          </p:cNvCxnSpPr>
          <p:nvPr/>
        </p:nvCxnSpPr>
        <p:spPr>
          <a:xfrm>
            <a:off x="7970963" y="2923774"/>
            <a:ext cx="187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5BDB9D5-8409-DA46-8133-C9F015D684E4}"/>
              </a:ext>
            </a:extLst>
          </p:cNvPr>
          <p:cNvCxnSpPr>
            <a:cxnSpLocks/>
          </p:cNvCxnSpPr>
          <p:nvPr/>
        </p:nvCxnSpPr>
        <p:spPr>
          <a:xfrm>
            <a:off x="8158014" y="2110167"/>
            <a:ext cx="0" cy="1593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27B6B82-39D8-2949-9ADC-8321D2893132}"/>
              </a:ext>
            </a:extLst>
          </p:cNvPr>
          <p:cNvCxnSpPr>
            <a:cxnSpLocks/>
            <a:endCxn id="9" idx="1"/>
          </p:cNvCxnSpPr>
          <p:nvPr/>
        </p:nvCxnSpPr>
        <p:spPr>
          <a:xfrm flipV="1">
            <a:off x="8158014" y="2107607"/>
            <a:ext cx="187053" cy="2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770D8386-9063-3F48-B8A8-910080F1B1E6}"/>
              </a:ext>
            </a:extLst>
          </p:cNvPr>
          <p:cNvCxnSpPr>
            <a:cxnSpLocks/>
          </p:cNvCxnSpPr>
          <p:nvPr/>
        </p:nvCxnSpPr>
        <p:spPr>
          <a:xfrm>
            <a:off x="8158014" y="3703623"/>
            <a:ext cx="187051" cy="1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ular Callout 20">
            <a:extLst>
              <a:ext uri="{FF2B5EF4-FFF2-40B4-BE49-F238E27FC236}">
                <a16:creationId xmlns:a16="http://schemas.microsoft.com/office/drawing/2014/main" xmlns="" id="{0C48F998-4378-D14C-BB88-437423F5EC7A}"/>
              </a:ext>
            </a:extLst>
          </p:cNvPr>
          <p:cNvSpPr/>
          <p:nvPr/>
        </p:nvSpPr>
        <p:spPr>
          <a:xfrm>
            <a:off x="4485736" y="4596028"/>
            <a:ext cx="2283028" cy="90329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JJs to implement logic</a:t>
            </a:r>
          </a:p>
        </p:txBody>
      </p:sp>
      <p:sp>
        <p:nvSpPr>
          <p:cNvPr id="23" name="Rounded Rectangular Callout 22">
            <a:extLst>
              <a:ext uri="{FF2B5EF4-FFF2-40B4-BE49-F238E27FC236}">
                <a16:creationId xmlns:a16="http://schemas.microsoft.com/office/drawing/2014/main" xmlns="" id="{1DB7ECD8-7715-C24C-870B-91DA9DDF009F}"/>
              </a:ext>
            </a:extLst>
          </p:cNvPr>
          <p:cNvSpPr/>
          <p:nvPr/>
        </p:nvSpPr>
        <p:spPr>
          <a:xfrm>
            <a:off x="7468662" y="4557746"/>
            <a:ext cx="2283020" cy="960892"/>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JJs to implement JTLs</a:t>
            </a:r>
          </a:p>
        </p:txBody>
      </p:sp>
      <p:pic>
        <p:nvPicPr>
          <p:cNvPr id="12" name="Graphic 11" descr="Add">
            <a:extLst>
              <a:ext uri="{FF2B5EF4-FFF2-40B4-BE49-F238E27FC236}">
                <a16:creationId xmlns:a16="http://schemas.microsoft.com/office/drawing/2014/main" xmlns="" id="{9846A9D1-29AB-854F-889B-F6CFD59346D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914848" y="4793548"/>
            <a:ext cx="429466" cy="429466"/>
          </a:xfrm>
          <a:prstGeom prst="rect">
            <a:avLst/>
          </a:prstGeom>
        </p:spPr>
      </p:pic>
      <p:sp>
        <p:nvSpPr>
          <p:cNvPr id="30" name="Rounded Rectangular Callout 29">
            <a:extLst>
              <a:ext uri="{FF2B5EF4-FFF2-40B4-BE49-F238E27FC236}">
                <a16:creationId xmlns:a16="http://schemas.microsoft.com/office/drawing/2014/main" xmlns="" id="{C6683B24-E94F-E441-B4C4-705833DA7745}"/>
              </a:ext>
            </a:extLst>
          </p:cNvPr>
          <p:cNvSpPr/>
          <p:nvPr/>
        </p:nvSpPr>
        <p:spPr>
          <a:xfrm>
            <a:off x="9842298" y="4944299"/>
            <a:ext cx="2002737" cy="759419"/>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white"/>
                </a:solidFill>
                <a:latin typeface="Calibri"/>
              </a:rPr>
              <a:t>Cryogenic cooling</a:t>
            </a:r>
            <a:endParaRPr kumimoji="0" lang="en-US" sz="2000" b="0" i="0" u="none" strike="noStrike" kern="0" cap="none" spc="0" normalizeH="0" baseline="0" noProof="0" dirty="0">
              <a:ln>
                <a:noFill/>
              </a:ln>
              <a:solidFill>
                <a:prstClr val="white"/>
              </a:solidFill>
              <a:effectLst/>
              <a:uLnTx/>
              <a:uFillTx/>
              <a:latin typeface="Calibri"/>
            </a:endParaRPr>
          </a:p>
        </p:txBody>
      </p:sp>
      <p:pic>
        <p:nvPicPr>
          <p:cNvPr id="31" name="Picture 30" descr="A picture containing sky, indoor&#10;&#10;Description automatically generated">
            <a:extLst>
              <a:ext uri="{FF2B5EF4-FFF2-40B4-BE49-F238E27FC236}">
                <a16:creationId xmlns:a16="http://schemas.microsoft.com/office/drawing/2014/main" xmlns="" id="{4A8A0348-F528-6B41-BE31-18264DB17C5D}"/>
              </a:ext>
            </a:extLst>
          </p:cNvPr>
          <p:cNvPicPr>
            <a:picLocks noChangeAspect="1"/>
          </p:cNvPicPr>
          <p:nvPr/>
        </p:nvPicPr>
        <p:blipFill rotWithShape="1">
          <a:blip r:embed="rId6"/>
          <a:srcRect l="30595" t="12619"/>
          <a:stretch/>
        </p:blipFill>
        <p:spPr>
          <a:xfrm>
            <a:off x="8266214" y="4034907"/>
            <a:ext cx="1485468" cy="2274218"/>
          </a:xfrm>
          <a:prstGeom prst="rect">
            <a:avLst/>
          </a:prstGeom>
        </p:spPr>
      </p:pic>
      <p:sp>
        <p:nvSpPr>
          <p:cNvPr id="32" name="TextBox 31">
            <a:extLst>
              <a:ext uri="{FF2B5EF4-FFF2-40B4-BE49-F238E27FC236}">
                <a16:creationId xmlns:a16="http://schemas.microsoft.com/office/drawing/2014/main" xmlns="" id="{5A69E443-3173-8641-A915-D34EBF915315}"/>
              </a:ext>
            </a:extLst>
          </p:cNvPr>
          <p:cNvSpPr txBox="1"/>
          <p:nvPr/>
        </p:nvSpPr>
        <p:spPr>
          <a:xfrm>
            <a:off x="147487" y="6528845"/>
            <a:ext cx="11447848" cy="276999"/>
          </a:xfrm>
          <a:prstGeom prst="rect">
            <a:avLst/>
          </a:prstGeom>
          <a:noFill/>
        </p:spPr>
        <p:txBody>
          <a:bodyPr wrap="square" rtlCol="0">
            <a:spAutoFit/>
          </a:bodyPr>
          <a:lstStyle/>
          <a:p>
            <a:r>
              <a:rPr lang="en-US" sz="1200" dirty="0"/>
              <a:t>Ref: Ultra-Low-Power Superconductor Logic, Quentin P. Herr, Anna Y. Herr, Oliver T. Oberg, and Alexander G. Ioannidis Northrop Grumman Systems Corp., Baltimore, MD 21240</a:t>
            </a:r>
          </a:p>
        </p:txBody>
      </p:sp>
    </p:spTree>
    <p:custDataLst>
      <p:tags r:id="rId1"/>
    </p:custDataLst>
    <p:extLst>
      <p:ext uri="{BB962C8B-B14F-4D97-AF65-F5344CB8AC3E}">
        <p14:creationId xmlns:p14="http://schemas.microsoft.com/office/powerpoint/2010/main" val="449775113"/>
      </p:ext>
    </p:extLst>
  </p:cSld>
  <p:clrMapOvr>
    <a:masterClrMapping/>
  </p:clrMapOvr>
  <mc:AlternateContent xmlns:mc="http://schemas.openxmlformats.org/markup-compatibility/2006" xmlns:p14="http://schemas.microsoft.com/office/powerpoint/2010/main">
    <mc:Choice Requires="p14">
      <p:transition spd="slow" p14:dur="2000" advTm="90644"/>
    </mc:Choice>
    <mc:Fallback xmlns="">
      <p:transition spd="slow" advTm="90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4" grpId="0" animBg="1"/>
      <p:bldP spid="21" grpId="0" animBg="1"/>
      <p:bldP spid="21" grpId="1" animBg="1"/>
      <p:bldP spid="23" grpId="0" animBg="1"/>
      <p:bldP spid="23" grpId="1" animBg="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5D35845-2062-E84D-AAC1-32D01D0C5D2E}"/>
              </a:ext>
            </a:extLst>
          </p:cNvPr>
          <p:cNvSpPr>
            <a:spLocks noGrp="1"/>
          </p:cNvSpPr>
          <p:nvPr>
            <p:ph type="title"/>
          </p:nvPr>
        </p:nvSpPr>
        <p:spPr/>
        <p:txBody>
          <a:bodyPr/>
          <a:lstStyle/>
          <a:p>
            <a:r>
              <a:rPr lang="en-US" dirty="0">
                <a:solidFill>
                  <a:schemeClr val="accent5">
                    <a:lumMod val="50000"/>
                  </a:schemeClr>
                </a:solidFill>
              </a:rPr>
              <a:t>Design Optimizations: Adders</a:t>
            </a:r>
            <a:endParaRPr lang="en-US" dirty="0"/>
          </a:p>
        </p:txBody>
      </p:sp>
      <p:sp>
        <p:nvSpPr>
          <p:cNvPr id="4" name="Rounded Rectangular Callout 3">
            <a:extLst>
              <a:ext uri="{FF2B5EF4-FFF2-40B4-BE49-F238E27FC236}">
                <a16:creationId xmlns:a16="http://schemas.microsoft.com/office/drawing/2014/main" xmlns="" id="{9C9F45A9-28E8-C042-AE46-AEC6F98054DE}"/>
              </a:ext>
            </a:extLst>
          </p:cNvPr>
          <p:cNvSpPr/>
          <p:nvPr/>
        </p:nvSpPr>
        <p:spPr>
          <a:xfrm>
            <a:off x="2068010" y="1341510"/>
            <a:ext cx="5822065" cy="90329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kern="0" dirty="0">
                <a:solidFill>
                  <a:prstClr val="white"/>
                </a:solidFill>
              </a:rPr>
              <a:t>Why should we optimize adders?</a:t>
            </a:r>
          </a:p>
        </p:txBody>
      </p:sp>
      <p:sp>
        <p:nvSpPr>
          <p:cNvPr id="5" name="Rounded Rectangular Callout 4">
            <a:extLst>
              <a:ext uri="{FF2B5EF4-FFF2-40B4-BE49-F238E27FC236}">
                <a16:creationId xmlns:a16="http://schemas.microsoft.com/office/drawing/2014/main" xmlns="" id="{5A595F43-838D-9A4A-B192-676458329D97}"/>
              </a:ext>
            </a:extLst>
          </p:cNvPr>
          <p:cNvSpPr/>
          <p:nvPr/>
        </p:nvSpPr>
        <p:spPr>
          <a:xfrm>
            <a:off x="2677611" y="2259133"/>
            <a:ext cx="5183528" cy="90329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-50% of JJ complexity</a:t>
            </a:r>
          </a:p>
        </p:txBody>
      </p:sp>
      <p:sp>
        <p:nvSpPr>
          <p:cNvPr id="6" name="Rounded Rectangular Callout 5">
            <a:extLst>
              <a:ext uri="{FF2B5EF4-FFF2-40B4-BE49-F238E27FC236}">
                <a16:creationId xmlns:a16="http://schemas.microsoft.com/office/drawing/2014/main" xmlns="" id="{9CB8BC1E-7C33-CA44-A491-B5DC37AD20A0}"/>
              </a:ext>
            </a:extLst>
          </p:cNvPr>
          <p:cNvSpPr/>
          <p:nvPr/>
        </p:nvSpPr>
        <p:spPr>
          <a:xfrm>
            <a:off x="2677611" y="3171919"/>
            <a:ext cx="5183528" cy="90329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Critical for Performance</a:t>
            </a:r>
          </a:p>
        </p:txBody>
      </p:sp>
      <p:pic>
        <p:nvPicPr>
          <p:cNvPr id="7" name="Picture 6">
            <a:extLst>
              <a:ext uri="{FF2B5EF4-FFF2-40B4-BE49-F238E27FC236}">
                <a16:creationId xmlns:a16="http://schemas.microsoft.com/office/drawing/2014/main" xmlns="" id="{5E43215E-BF64-8F4C-9918-A22C4FC9E1ED}"/>
              </a:ext>
            </a:extLst>
          </p:cNvPr>
          <p:cNvPicPr>
            <a:picLocks noChangeAspect="1"/>
          </p:cNvPicPr>
          <p:nvPr/>
        </p:nvPicPr>
        <p:blipFill>
          <a:blip r:embed="rId4"/>
          <a:stretch>
            <a:fillRect/>
          </a:stretch>
        </p:blipFill>
        <p:spPr>
          <a:xfrm>
            <a:off x="221848" y="2019455"/>
            <a:ext cx="3634452" cy="1813178"/>
          </a:xfrm>
          <a:prstGeom prst="rect">
            <a:avLst/>
          </a:prstGeom>
        </p:spPr>
      </p:pic>
      <p:sp>
        <p:nvSpPr>
          <p:cNvPr id="8" name="Rounded Rectangular Callout 7">
            <a:extLst>
              <a:ext uri="{FF2B5EF4-FFF2-40B4-BE49-F238E27FC236}">
                <a16:creationId xmlns:a16="http://schemas.microsoft.com/office/drawing/2014/main" xmlns="" id="{95E67158-7186-2C44-B428-ED44DF4C680E}"/>
              </a:ext>
            </a:extLst>
          </p:cNvPr>
          <p:cNvSpPr/>
          <p:nvPr/>
        </p:nvSpPr>
        <p:spPr>
          <a:xfrm>
            <a:off x="609600" y="1323827"/>
            <a:ext cx="3112057"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a:solidFill>
                  <a:prstClr val="white"/>
                </a:solidFill>
                <a:latin typeface="Calibri"/>
              </a:rPr>
              <a:t>Ripple Carry Adder</a:t>
            </a:r>
          </a:p>
        </p:txBody>
      </p:sp>
      <p:sp>
        <p:nvSpPr>
          <p:cNvPr id="9" name="Rounded Rectangular Callout 8">
            <a:extLst>
              <a:ext uri="{FF2B5EF4-FFF2-40B4-BE49-F238E27FC236}">
                <a16:creationId xmlns:a16="http://schemas.microsoft.com/office/drawing/2014/main" xmlns="" id="{F91E37C1-8178-3C46-B9EA-6380031CA377}"/>
              </a:ext>
            </a:extLst>
          </p:cNvPr>
          <p:cNvSpPr/>
          <p:nvPr/>
        </p:nvSpPr>
        <p:spPr>
          <a:xfrm>
            <a:off x="483045" y="3972988"/>
            <a:ext cx="3112057" cy="1066604"/>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sz="2400" kern="0" dirty="0">
                <a:solidFill>
                  <a:prstClr val="white"/>
                </a:solidFill>
                <a:latin typeface="Calibri"/>
              </a:rPr>
              <a:t>Slow</a:t>
            </a:r>
          </a:p>
          <a:p>
            <a:pPr>
              <a:defRPr/>
            </a:pPr>
            <a:r>
              <a:rPr lang="en-US" sz="2400" kern="0" dirty="0">
                <a:solidFill>
                  <a:prstClr val="white"/>
                </a:solidFill>
                <a:latin typeface="Calibri"/>
              </a:rPr>
              <a:t>Lower Complexity</a:t>
            </a:r>
          </a:p>
          <a:p>
            <a:pPr>
              <a:defRPr/>
            </a:pPr>
            <a:r>
              <a:rPr lang="en-US" sz="2400" kern="0" dirty="0">
                <a:solidFill>
                  <a:prstClr val="white"/>
                </a:solidFill>
                <a:latin typeface="Calibri"/>
              </a:rPr>
              <a:t>Low Fanout</a:t>
            </a:r>
          </a:p>
        </p:txBody>
      </p:sp>
      <p:pic>
        <p:nvPicPr>
          <p:cNvPr id="10" name="Picture 9">
            <a:extLst>
              <a:ext uri="{FF2B5EF4-FFF2-40B4-BE49-F238E27FC236}">
                <a16:creationId xmlns:a16="http://schemas.microsoft.com/office/drawing/2014/main" xmlns="" id="{6F03CCE1-28BF-EC4D-8865-A3AC10633D0E}"/>
              </a:ext>
            </a:extLst>
          </p:cNvPr>
          <p:cNvPicPr>
            <a:picLocks noChangeAspect="1"/>
          </p:cNvPicPr>
          <p:nvPr/>
        </p:nvPicPr>
        <p:blipFill>
          <a:blip r:embed="rId5"/>
          <a:stretch>
            <a:fillRect/>
          </a:stretch>
        </p:blipFill>
        <p:spPr>
          <a:xfrm>
            <a:off x="5443279" y="1903526"/>
            <a:ext cx="5200649" cy="3457709"/>
          </a:xfrm>
          <a:prstGeom prst="rect">
            <a:avLst/>
          </a:prstGeom>
        </p:spPr>
      </p:pic>
      <p:sp>
        <p:nvSpPr>
          <p:cNvPr id="11" name="Rounded Rectangular Callout 10">
            <a:extLst>
              <a:ext uri="{FF2B5EF4-FFF2-40B4-BE49-F238E27FC236}">
                <a16:creationId xmlns:a16="http://schemas.microsoft.com/office/drawing/2014/main" xmlns="" id="{C8513359-0D6E-3E4D-BCFA-B46592E86D5F}"/>
              </a:ext>
            </a:extLst>
          </p:cNvPr>
          <p:cNvSpPr/>
          <p:nvPr/>
        </p:nvSpPr>
        <p:spPr>
          <a:xfrm>
            <a:off x="6558246" y="1301601"/>
            <a:ext cx="4085682" cy="580871"/>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kern="0" dirty="0" err="1">
                <a:solidFill>
                  <a:prstClr val="white"/>
                </a:solidFill>
                <a:latin typeface="Calibri"/>
              </a:rPr>
              <a:t>Kogge</a:t>
            </a:r>
            <a:r>
              <a:rPr lang="en-US" sz="2800" kern="0" dirty="0">
                <a:solidFill>
                  <a:prstClr val="white"/>
                </a:solidFill>
                <a:latin typeface="Calibri"/>
              </a:rPr>
              <a:t> Stone Adder</a:t>
            </a:r>
          </a:p>
        </p:txBody>
      </p:sp>
      <p:sp>
        <p:nvSpPr>
          <p:cNvPr id="12" name="Oval 11">
            <a:extLst>
              <a:ext uri="{FF2B5EF4-FFF2-40B4-BE49-F238E27FC236}">
                <a16:creationId xmlns:a16="http://schemas.microsoft.com/office/drawing/2014/main" xmlns="" id="{17C451FF-2762-A042-AAE0-E951F0FB0C93}"/>
              </a:ext>
            </a:extLst>
          </p:cNvPr>
          <p:cNvSpPr/>
          <p:nvPr/>
        </p:nvSpPr>
        <p:spPr>
          <a:xfrm>
            <a:off x="6518448" y="3714166"/>
            <a:ext cx="3398521" cy="5559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a:extLst>
              <a:ext uri="{FF2B5EF4-FFF2-40B4-BE49-F238E27FC236}">
                <a16:creationId xmlns:a16="http://schemas.microsoft.com/office/drawing/2014/main" xmlns="" id="{E08F9E3B-4B9B-5046-87BD-93580282E911}"/>
              </a:ext>
            </a:extLst>
          </p:cNvPr>
          <p:cNvSpPr/>
          <p:nvPr/>
        </p:nvSpPr>
        <p:spPr>
          <a:xfrm>
            <a:off x="7043140" y="5412008"/>
            <a:ext cx="3112057" cy="997876"/>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sz="2400" kern="0" dirty="0">
                <a:solidFill>
                  <a:prstClr val="white"/>
                </a:solidFill>
                <a:latin typeface="Calibri"/>
              </a:rPr>
              <a:t>Fast</a:t>
            </a:r>
          </a:p>
          <a:p>
            <a:pPr>
              <a:defRPr/>
            </a:pPr>
            <a:r>
              <a:rPr lang="en-US" sz="2400" kern="0" dirty="0">
                <a:solidFill>
                  <a:prstClr val="white"/>
                </a:solidFill>
                <a:latin typeface="Calibri"/>
              </a:rPr>
              <a:t>Higher Complexity</a:t>
            </a:r>
          </a:p>
          <a:p>
            <a:pPr>
              <a:defRPr/>
            </a:pPr>
            <a:r>
              <a:rPr lang="en-US" sz="2400" kern="0" dirty="0">
                <a:solidFill>
                  <a:prstClr val="white"/>
                </a:solidFill>
                <a:latin typeface="Calibri"/>
              </a:rPr>
              <a:t>High Fanout</a:t>
            </a:r>
          </a:p>
        </p:txBody>
      </p:sp>
      <p:sp>
        <p:nvSpPr>
          <p:cNvPr id="16" name="Rectangle: Rounded Corners 50">
            <a:extLst>
              <a:ext uri="{FF2B5EF4-FFF2-40B4-BE49-F238E27FC236}">
                <a16:creationId xmlns:a16="http://schemas.microsoft.com/office/drawing/2014/main" xmlns="" id="{615B0DEC-5A06-7249-8614-1403C3F6ED1A}"/>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Tree-based adders are not energy-efficient because of JTL overheads</a:t>
            </a:r>
          </a:p>
        </p:txBody>
      </p:sp>
    </p:spTree>
    <p:custDataLst>
      <p:tags r:id="rId1"/>
    </p:custDataLst>
    <p:extLst>
      <p:ext uri="{BB962C8B-B14F-4D97-AF65-F5344CB8AC3E}">
        <p14:creationId xmlns:p14="http://schemas.microsoft.com/office/powerpoint/2010/main" val="1267612461"/>
      </p:ext>
    </p:extLst>
  </p:cSld>
  <p:clrMapOvr>
    <a:masterClrMapping/>
  </p:clrMapOvr>
  <mc:AlternateContent xmlns:mc="http://schemas.openxmlformats.org/markup-compatibility/2006" xmlns:p14="http://schemas.microsoft.com/office/powerpoint/2010/main">
    <mc:Choice Requires="p14">
      <p:transition spd="slow" p14:dur="2000" advTm="54520"/>
    </mc:Choice>
    <mc:Fallback xmlns="">
      <p:transition spd="slow" advTm="5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9"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34566-EB28-B64C-819C-410699A988AE}"/>
              </a:ext>
            </a:extLst>
          </p:cNvPr>
          <p:cNvSpPr>
            <a:spLocks noGrp="1"/>
          </p:cNvSpPr>
          <p:nvPr>
            <p:ph type="title"/>
          </p:nvPr>
        </p:nvSpPr>
        <p:spPr/>
        <p:txBody>
          <a:bodyPr/>
          <a:lstStyle/>
          <a:p>
            <a:r>
              <a:rPr lang="en-US" dirty="0">
                <a:solidFill>
                  <a:schemeClr val="accent5">
                    <a:lumMod val="50000"/>
                  </a:schemeClr>
                </a:solidFill>
              </a:rPr>
              <a:t>Modules in a SHA Engine</a:t>
            </a:r>
            <a:endParaRPr lang="en-US" dirty="0"/>
          </a:p>
        </p:txBody>
      </p:sp>
      <p:sp>
        <p:nvSpPr>
          <p:cNvPr id="4" name="Slide Number Placeholder 3">
            <a:extLst>
              <a:ext uri="{FF2B5EF4-FFF2-40B4-BE49-F238E27FC236}">
                <a16:creationId xmlns:a16="http://schemas.microsoft.com/office/drawing/2014/main" xmlns="" id="{5C52D7C6-0CF8-4F4D-A89E-DF3C7E7B2FDB}"/>
              </a:ext>
            </a:extLst>
          </p:cNvPr>
          <p:cNvSpPr>
            <a:spLocks noGrp="1"/>
          </p:cNvSpPr>
          <p:nvPr>
            <p:ph type="sldNum" sz="quarter" idx="12"/>
          </p:nvPr>
        </p:nvSpPr>
        <p:spPr/>
        <p:txBody>
          <a:bodyPr/>
          <a:lstStyle/>
          <a:p>
            <a:fld id="{B317B296-E790-CE4C-815F-9495E4E3F6E5}" type="slidenum">
              <a:rPr lang="en-US" smtClean="0"/>
              <a:t>15</a:t>
            </a:fld>
            <a:endParaRPr lang="en-US"/>
          </a:p>
        </p:txBody>
      </p:sp>
      <p:pic>
        <p:nvPicPr>
          <p:cNvPr id="5" name="Content Placeholder 4">
            <a:extLst>
              <a:ext uri="{FF2B5EF4-FFF2-40B4-BE49-F238E27FC236}">
                <a16:creationId xmlns:a16="http://schemas.microsoft.com/office/drawing/2014/main" xmlns="" id="{9970B84D-3C26-4341-81EB-84A68C2F26DC}"/>
              </a:ext>
            </a:extLst>
          </p:cNvPr>
          <p:cNvPicPr>
            <a:picLocks noChangeAspect="1"/>
          </p:cNvPicPr>
          <p:nvPr/>
        </p:nvPicPr>
        <p:blipFill rotWithShape="1">
          <a:blip r:embed="rId4">
            <a:extLst>
              <a:ext uri="{28A0092B-C50C-407E-A947-70E740481C1C}">
                <a14:useLocalDpi xmlns:a14="http://schemas.microsoft.com/office/drawing/2010/main" val="0"/>
              </a:ext>
            </a:extLst>
          </a:blip>
          <a:srcRect l="28920" r="37749" b="6593"/>
          <a:stretch/>
        </p:blipFill>
        <p:spPr>
          <a:xfrm>
            <a:off x="720072" y="1973364"/>
            <a:ext cx="4099578" cy="3800271"/>
          </a:xfrm>
          <a:prstGeom prst="rect">
            <a:avLst/>
          </a:prstGeom>
        </p:spPr>
      </p:pic>
      <p:sp>
        <p:nvSpPr>
          <p:cNvPr id="6" name="Content Placeholder 3">
            <a:extLst>
              <a:ext uri="{FF2B5EF4-FFF2-40B4-BE49-F238E27FC236}">
                <a16:creationId xmlns:a16="http://schemas.microsoft.com/office/drawing/2014/main" xmlns="" id="{BC30FD4B-5A9C-C245-9358-FE3AAA9B83B8}"/>
              </a:ext>
            </a:extLst>
          </p:cNvPr>
          <p:cNvSpPr txBox="1">
            <a:spLocks/>
          </p:cNvSpPr>
          <p:nvPr/>
        </p:nvSpPr>
        <p:spPr>
          <a:xfrm>
            <a:off x="6705600" y="1367882"/>
            <a:ext cx="5486400" cy="49614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나눔바른고딕" pitchFamily="50" charset="-127"/>
                <a:ea typeface="나눔바른고딕" pitchFamily="50" charset="-127"/>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나눔고딕" pitchFamily="50" charset="-127"/>
                <a:ea typeface="나눔고딕" pitchFamily="50" charset="-127"/>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나눔고딕" pitchFamily="50" charset="-127"/>
                <a:ea typeface="나눔고딕" pitchFamily="50" charset="-127"/>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나눔고딕" pitchFamily="50" charset="-127"/>
                <a:ea typeface="나눔고딕" pitchFamily="50" charset="-127"/>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나눔고딕" pitchFamily="50" charset="-127"/>
                <a:ea typeface="나눔고딕" pitchFamily="50" charset="-127"/>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j-lt"/>
                <a:ea typeface="Roboto" panose="02000000000000000000" pitchFamily="2" charset="0"/>
                <a:cs typeface="Roboto" panose="02000000000000000000" pitchFamily="2" charset="0"/>
              </a:rPr>
              <a:t>Message Scheduling Unit</a:t>
            </a:r>
          </a:p>
          <a:p>
            <a:endParaRPr lang="en-US" dirty="0"/>
          </a:p>
        </p:txBody>
      </p:sp>
      <p:sp>
        <p:nvSpPr>
          <p:cNvPr id="7" name="Content Placeholder 3">
            <a:extLst>
              <a:ext uri="{FF2B5EF4-FFF2-40B4-BE49-F238E27FC236}">
                <a16:creationId xmlns:a16="http://schemas.microsoft.com/office/drawing/2014/main" xmlns="" id="{06D6EDF6-410B-CE45-B68E-8A52B5C2564F}"/>
              </a:ext>
            </a:extLst>
          </p:cNvPr>
          <p:cNvSpPr txBox="1">
            <a:spLocks/>
          </p:cNvSpPr>
          <p:nvPr/>
        </p:nvSpPr>
        <p:spPr>
          <a:xfrm>
            <a:off x="609600" y="1367882"/>
            <a:ext cx="6437586" cy="4961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Compression Function Generator</a:t>
            </a:r>
          </a:p>
          <a:p>
            <a:endParaRPr lang="en-US" dirty="0"/>
          </a:p>
        </p:txBody>
      </p:sp>
      <p:pic>
        <p:nvPicPr>
          <p:cNvPr id="8" name="Picture 7">
            <a:extLst>
              <a:ext uri="{FF2B5EF4-FFF2-40B4-BE49-F238E27FC236}">
                <a16:creationId xmlns:a16="http://schemas.microsoft.com/office/drawing/2014/main" xmlns="" id="{2EBCD6ED-C9C0-2746-AC2F-0E39B5F98D08}"/>
              </a:ext>
            </a:extLst>
          </p:cNvPr>
          <p:cNvPicPr>
            <a:picLocks noChangeAspect="1"/>
          </p:cNvPicPr>
          <p:nvPr/>
        </p:nvPicPr>
        <p:blipFill rotWithShape="1">
          <a:blip r:embed="rId4">
            <a:extLst>
              <a:ext uri="{28A0092B-C50C-407E-A947-70E740481C1C}">
                <a14:useLocalDpi xmlns:a14="http://schemas.microsoft.com/office/drawing/2010/main" val="0"/>
              </a:ext>
            </a:extLst>
          </a:blip>
          <a:srcRect l="61798" b="6593"/>
          <a:stretch/>
        </p:blipFill>
        <p:spPr>
          <a:xfrm>
            <a:off x="6858000" y="2074327"/>
            <a:ext cx="4099578" cy="3548590"/>
          </a:xfrm>
          <a:prstGeom prst="rect">
            <a:avLst/>
          </a:prstGeom>
        </p:spPr>
      </p:pic>
      <p:sp>
        <p:nvSpPr>
          <p:cNvPr id="9" name="Oval 8">
            <a:extLst>
              <a:ext uri="{FF2B5EF4-FFF2-40B4-BE49-F238E27FC236}">
                <a16:creationId xmlns:a16="http://schemas.microsoft.com/office/drawing/2014/main" xmlns="" id="{033B41DF-F027-1749-8377-35CE1F2EE84B}"/>
              </a:ext>
            </a:extLst>
          </p:cNvPr>
          <p:cNvSpPr/>
          <p:nvPr/>
        </p:nvSpPr>
        <p:spPr>
          <a:xfrm>
            <a:off x="1735015" y="3219937"/>
            <a:ext cx="2291490" cy="131468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4AA94AB-9AB1-3246-95FE-436BDE737E28}"/>
              </a:ext>
            </a:extLst>
          </p:cNvPr>
          <p:cNvSpPr/>
          <p:nvPr/>
        </p:nvSpPr>
        <p:spPr>
          <a:xfrm>
            <a:off x="6858000" y="3429000"/>
            <a:ext cx="1420483" cy="110561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50">
            <a:extLst>
              <a:ext uri="{FF2B5EF4-FFF2-40B4-BE49-F238E27FC236}">
                <a16:creationId xmlns:a16="http://schemas.microsoft.com/office/drawing/2014/main" xmlns="" id="{D1BE8266-BFE1-2C4E-BD1A-6777E9D93E41}"/>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Majority of additions in a SHA engine are back-to-back and can be fused</a:t>
            </a:r>
          </a:p>
        </p:txBody>
      </p:sp>
    </p:spTree>
    <p:custDataLst>
      <p:tags r:id="rId1"/>
    </p:custDataLst>
    <p:extLst>
      <p:ext uri="{BB962C8B-B14F-4D97-AF65-F5344CB8AC3E}">
        <p14:creationId xmlns:p14="http://schemas.microsoft.com/office/powerpoint/2010/main" val="278553074"/>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3710E-2952-E140-B541-94E9DE3C32B3}"/>
              </a:ext>
            </a:extLst>
          </p:cNvPr>
          <p:cNvSpPr>
            <a:spLocks noGrp="1"/>
          </p:cNvSpPr>
          <p:nvPr>
            <p:ph type="title"/>
          </p:nvPr>
        </p:nvSpPr>
        <p:spPr/>
        <p:txBody>
          <a:bodyPr/>
          <a:lstStyle/>
          <a:p>
            <a:r>
              <a:rPr lang="en-US" dirty="0">
                <a:solidFill>
                  <a:schemeClr val="accent5">
                    <a:lumMod val="50000"/>
                  </a:schemeClr>
                </a:solidFill>
              </a:rPr>
              <a:t>Design Optimizations: Adders (Continued)</a:t>
            </a:r>
            <a:endParaRPr lang="en-US" dirty="0"/>
          </a:p>
        </p:txBody>
      </p:sp>
      <p:sp>
        <p:nvSpPr>
          <p:cNvPr id="4" name="Slide Number Placeholder 3">
            <a:extLst>
              <a:ext uri="{FF2B5EF4-FFF2-40B4-BE49-F238E27FC236}">
                <a16:creationId xmlns:a16="http://schemas.microsoft.com/office/drawing/2014/main" xmlns="" id="{43F9CA1A-DA7A-204C-AB46-3DD975FF3F44}"/>
              </a:ext>
            </a:extLst>
          </p:cNvPr>
          <p:cNvSpPr>
            <a:spLocks noGrp="1"/>
          </p:cNvSpPr>
          <p:nvPr>
            <p:ph type="sldNum" sz="quarter" idx="12"/>
          </p:nvPr>
        </p:nvSpPr>
        <p:spPr/>
        <p:txBody>
          <a:bodyPr/>
          <a:lstStyle/>
          <a:p>
            <a:fld id="{B317B296-E790-CE4C-815F-9495E4E3F6E5}" type="slidenum">
              <a:rPr lang="en-US" smtClean="0"/>
              <a:t>16</a:t>
            </a:fld>
            <a:endParaRPr lang="en-US"/>
          </a:p>
        </p:txBody>
      </p:sp>
      <p:pic>
        <p:nvPicPr>
          <p:cNvPr id="5" name="Picture 4">
            <a:extLst>
              <a:ext uri="{FF2B5EF4-FFF2-40B4-BE49-F238E27FC236}">
                <a16:creationId xmlns:a16="http://schemas.microsoft.com/office/drawing/2014/main" xmlns="" id="{32A78D4F-AC28-8B45-BF09-26292408E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7071"/>
            <a:ext cx="4452097" cy="2760697"/>
          </a:xfrm>
          <a:prstGeom prst="rect">
            <a:avLst/>
          </a:prstGeom>
        </p:spPr>
      </p:pic>
      <p:sp>
        <p:nvSpPr>
          <p:cNvPr id="6" name="Rounded Rectangular Callout 5">
            <a:extLst>
              <a:ext uri="{FF2B5EF4-FFF2-40B4-BE49-F238E27FC236}">
                <a16:creationId xmlns:a16="http://schemas.microsoft.com/office/drawing/2014/main" xmlns="" id="{00DAC31C-EC62-3440-BBEA-3D40D4CC6896}"/>
              </a:ext>
            </a:extLst>
          </p:cNvPr>
          <p:cNvSpPr/>
          <p:nvPr/>
        </p:nvSpPr>
        <p:spPr>
          <a:xfrm>
            <a:off x="632874" y="1451856"/>
            <a:ext cx="3696553" cy="830997"/>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latin typeface="Calibri"/>
              </a:rPr>
              <a:t>Carry Save Adder</a:t>
            </a:r>
          </a:p>
        </p:txBody>
      </p:sp>
      <p:grpSp>
        <p:nvGrpSpPr>
          <p:cNvPr id="8" name="Group 7">
            <a:extLst>
              <a:ext uri="{FF2B5EF4-FFF2-40B4-BE49-F238E27FC236}">
                <a16:creationId xmlns:a16="http://schemas.microsoft.com/office/drawing/2014/main" xmlns="" id="{261C1AA9-0876-A64A-ACEA-8614F59584BA}"/>
              </a:ext>
            </a:extLst>
          </p:cNvPr>
          <p:cNvGrpSpPr/>
          <p:nvPr/>
        </p:nvGrpSpPr>
        <p:grpSpPr>
          <a:xfrm>
            <a:off x="5061697" y="2560576"/>
            <a:ext cx="2971800" cy="2033656"/>
            <a:chOff x="5257800" y="2303285"/>
            <a:chExt cx="2971800" cy="2033656"/>
          </a:xfrm>
        </p:grpSpPr>
        <p:sp>
          <p:nvSpPr>
            <p:cNvPr id="9" name="TextBox 8">
              <a:extLst>
                <a:ext uri="{FF2B5EF4-FFF2-40B4-BE49-F238E27FC236}">
                  <a16:creationId xmlns:a16="http://schemas.microsoft.com/office/drawing/2014/main" xmlns="" id="{1D85B753-62F4-374D-901E-4A7C26FCBBDA}"/>
                </a:ext>
              </a:extLst>
            </p:cNvPr>
            <p:cNvSpPr txBox="1"/>
            <p:nvPr/>
          </p:nvSpPr>
          <p:spPr>
            <a:xfrm>
              <a:off x="5257800" y="2521059"/>
              <a:ext cx="2971800" cy="1815882"/>
            </a:xfrm>
            <a:prstGeom prst="rect">
              <a:avLst/>
            </a:prstGeom>
            <a:noFill/>
          </p:spPr>
          <p:txBody>
            <a:bodyPr wrap="square" rtlCol="0">
              <a:spAutoFit/>
            </a:bodyPr>
            <a:lstStyle/>
            <a:p>
              <a:r>
                <a:rPr lang="en-US" sz="2800" dirty="0"/>
                <a:t>Fast </a:t>
              </a:r>
            </a:p>
            <a:p>
              <a:endParaRPr lang="en-US" sz="2800" dirty="0"/>
            </a:p>
            <a:p>
              <a:endParaRPr lang="en-US" sz="2800" dirty="0"/>
            </a:p>
            <a:p>
              <a:r>
                <a:rPr lang="en-US" sz="2800" dirty="0"/>
                <a:t>Low Fanout</a:t>
              </a:r>
            </a:p>
          </p:txBody>
        </p:sp>
        <p:pic>
          <p:nvPicPr>
            <p:cNvPr id="10" name="Picture 2" descr="Image result for green tick">
              <a:extLst>
                <a:ext uri="{FF2B5EF4-FFF2-40B4-BE49-F238E27FC236}">
                  <a16:creationId xmlns:a16="http://schemas.microsoft.com/office/drawing/2014/main" xmlns="" id="{A57F1950-EB7F-584C-B12F-5B4113A0B5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3192" y="2303285"/>
              <a:ext cx="803075" cy="8030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Image result for green tick">
              <a:extLst>
                <a:ext uri="{FF2B5EF4-FFF2-40B4-BE49-F238E27FC236}">
                  <a16:creationId xmlns:a16="http://schemas.microsoft.com/office/drawing/2014/main" xmlns="" id="{911E2D64-BE60-1C4F-869F-12FD02E5ED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0164" y="3481917"/>
              <a:ext cx="803075" cy="8030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Rectangle: Rounded Corners 50">
            <a:extLst>
              <a:ext uri="{FF2B5EF4-FFF2-40B4-BE49-F238E27FC236}">
                <a16:creationId xmlns:a16="http://schemas.microsoft.com/office/drawing/2014/main" xmlns="" id="{C997319C-9572-DD4C-B1BA-4B1A314146FA}"/>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Energy-efficiency can be improved by accounting for fanout overheads</a:t>
            </a:r>
          </a:p>
        </p:txBody>
      </p:sp>
    </p:spTree>
    <p:custDataLst>
      <p:tags r:id="rId1"/>
    </p:custDataLst>
    <p:extLst>
      <p:ext uri="{BB962C8B-B14F-4D97-AF65-F5344CB8AC3E}">
        <p14:creationId xmlns:p14="http://schemas.microsoft.com/office/powerpoint/2010/main" val="237164821"/>
      </p:ext>
    </p:extLst>
  </p:cSld>
  <p:clrMapOvr>
    <a:masterClrMapping/>
  </p:clrMapOvr>
  <mc:AlternateContent xmlns:mc="http://schemas.openxmlformats.org/markup-compatibility/2006" xmlns:p14="http://schemas.microsoft.com/office/powerpoint/2010/main">
    <mc:Choice Requires="p14">
      <p:transition spd="slow" p14:dur="2000" advTm="8700"/>
    </mc:Choice>
    <mc:Fallback xmlns="">
      <p:transition spd="slow" advTm="8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1E0A10F-C71F-4E41-8B5C-F2CC5D9091B7}"/>
              </a:ext>
            </a:extLst>
          </p:cNvPr>
          <p:cNvSpPr>
            <a:spLocks noGrp="1"/>
          </p:cNvSpPr>
          <p:nvPr>
            <p:ph type="title"/>
          </p:nvPr>
        </p:nvSpPr>
        <p:spPr/>
        <p:txBody>
          <a:bodyPr/>
          <a:lstStyle/>
          <a:p>
            <a:r>
              <a:rPr lang="en-US" dirty="0">
                <a:solidFill>
                  <a:schemeClr val="accent5">
                    <a:lumMod val="50000"/>
                  </a:schemeClr>
                </a:solidFill>
              </a:rPr>
              <a:t>Design Optimizations: Registers</a:t>
            </a:r>
            <a:endParaRPr lang="en-US" dirty="0"/>
          </a:p>
        </p:txBody>
      </p:sp>
      <p:pic>
        <p:nvPicPr>
          <p:cNvPr id="43" name="Content Placeholder 5">
            <a:extLst>
              <a:ext uri="{FF2B5EF4-FFF2-40B4-BE49-F238E27FC236}">
                <a16:creationId xmlns:a16="http://schemas.microsoft.com/office/drawing/2014/main" xmlns="" id="{9600E901-89DF-924F-B2E3-B00DBDED51BE}"/>
              </a:ext>
            </a:extLst>
          </p:cNvPr>
          <p:cNvPicPr>
            <a:picLocks noGrp="1" noChangeAspect="1"/>
          </p:cNvPicPr>
          <p:nvPr>
            <p:ph idx="1"/>
          </p:nvPr>
        </p:nvPicPr>
        <p:blipFill rotWithShape="1">
          <a:blip r:embed="rId4"/>
          <a:srcRect l="18260" r="21237" b="66094"/>
          <a:stretch/>
        </p:blipFill>
        <p:spPr>
          <a:xfrm>
            <a:off x="1809751" y="2099113"/>
            <a:ext cx="2973655" cy="719108"/>
          </a:xfrm>
        </p:spPr>
      </p:pic>
      <p:sp>
        <p:nvSpPr>
          <p:cNvPr id="4" name="Rounded Rectangular Callout 3">
            <a:extLst>
              <a:ext uri="{FF2B5EF4-FFF2-40B4-BE49-F238E27FC236}">
                <a16:creationId xmlns:a16="http://schemas.microsoft.com/office/drawing/2014/main" xmlns="" id="{A19B3FC7-93DE-3749-A2FB-788322EDCC45}"/>
              </a:ext>
            </a:extLst>
          </p:cNvPr>
          <p:cNvSpPr/>
          <p:nvPr/>
        </p:nvSpPr>
        <p:spPr>
          <a:xfrm>
            <a:off x="1809751" y="1329783"/>
            <a:ext cx="6474279" cy="1014761"/>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i="1" kern="0" dirty="0">
                <a:solidFill>
                  <a:prstClr val="white"/>
                </a:solidFill>
              </a:rPr>
              <a:t>Why should we optimize registers?</a:t>
            </a:r>
          </a:p>
        </p:txBody>
      </p:sp>
      <p:sp>
        <p:nvSpPr>
          <p:cNvPr id="5" name="Rounded Rectangular Callout 4">
            <a:extLst>
              <a:ext uri="{FF2B5EF4-FFF2-40B4-BE49-F238E27FC236}">
                <a16:creationId xmlns:a16="http://schemas.microsoft.com/office/drawing/2014/main" xmlns="" id="{D5A0C40B-9924-9949-BA31-A6DC3C30E1AC}"/>
              </a:ext>
            </a:extLst>
          </p:cNvPr>
          <p:cNvSpPr/>
          <p:nvPr/>
        </p:nvSpPr>
        <p:spPr>
          <a:xfrm>
            <a:off x="3156858" y="2458844"/>
            <a:ext cx="5127172" cy="627257"/>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45 % of JJ complexity</a:t>
            </a:r>
          </a:p>
        </p:txBody>
      </p:sp>
      <p:sp>
        <p:nvSpPr>
          <p:cNvPr id="6" name="Rounded Rectangular Callout 5">
            <a:extLst>
              <a:ext uri="{FF2B5EF4-FFF2-40B4-BE49-F238E27FC236}">
                <a16:creationId xmlns:a16="http://schemas.microsoft.com/office/drawing/2014/main" xmlns="" id="{4B9ABDDA-C3E6-0445-883A-3EF783BB6AF6}"/>
              </a:ext>
            </a:extLst>
          </p:cNvPr>
          <p:cNvSpPr/>
          <p:nvPr/>
        </p:nvSpPr>
        <p:spPr>
          <a:xfrm>
            <a:off x="1902488" y="3455061"/>
            <a:ext cx="1959428" cy="1875395"/>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7" name="Rounded Rectangular Callout 6">
            <a:extLst>
              <a:ext uri="{FF2B5EF4-FFF2-40B4-BE49-F238E27FC236}">
                <a16:creationId xmlns:a16="http://schemas.microsoft.com/office/drawing/2014/main" xmlns="" id="{C93E757E-FE42-BB43-A057-B67668326B95}"/>
              </a:ext>
            </a:extLst>
          </p:cNvPr>
          <p:cNvSpPr/>
          <p:nvPr/>
        </p:nvSpPr>
        <p:spPr>
          <a:xfrm>
            <a:off x="3344845" y="3512924"/>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8" name="Rounded Rectangular Callout 7">
            <a:extLst>
              <a:ext uri="{FF2B5EF4-FFF2-40B4-BE49-F238E27FC236}">
                <a16:creationId xmlns:a16="http://schemas.microsoft.com/office/drawing/2014/main" xmlns="" id="{586BE8C7-29D5-6740-9498-69AFFBA73267}"/>
              </a:ext>
            </a:extLst>
          </p:cNvPr>
          <p:cNvSpPr/>
          <p:nvPr/>
        </p:nvSpPr>
        <p:spPr>
          <a:xfrm>
            <a:off x="3344845" y="3875583"/>
            <a:ext cx="337456" cy="317649"/>
          </a:xfrm>
          <a:prstGeom prst="wedgeRoundRectCallout">
            <a:avLst>
              <a:gd name="adj1" fmla="val -47816"/>
              <a:gd name="adj2" fmla="val 17314"/>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9" name="Rounded Rectangular Callout 8">
            <a:extLst>
              <a:ext uri="{FF2B5EF4-FFF2-40B4-BE49-F238E27FC236}">
                <a16:creationId xmlns:a16="http://schemas.microsoft.com/office/drawing/2014/main" xmlns="" id="{F5601FEC-582E-3748-A96A-5A5A5BA68ACB}"/>
              </a:ext>
            </a:extLst>
          </p:cNvPr>
          <p:cNvSpPr/>
          <p:nvPr/>
        </p:nvSpPr>
        <p:spPr>
          <a:xfrm>
            <a:off x="3344845" y="4239090"/>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10" name="Rounded Rectangular Callout 9">
            <a:extLst>
              <a:ext uri="{FF2B5EF4-FFF2-40B4-BE49-F238E27FC236}">
                <a16:creationId xmlns:a16="http://schemas.microsoft.com/office/drawing/2014/main" xmlns="" id="{169C3697-CAE9-8846-B77F-1E4C4A69A8CE}"/>
              </a:ext>
            </a:extLst>
          </p:cNvPr>
          <p:cNvSpPr/>
          <p:nvPr/>
        </p:nvSpPr>
        <p:spPr>
          <a:xfrm>
            <a:off x="3344845" y="4588597"/>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11" name="Rounded Rectangular Callout 10">
            <a:extLst>
              <a:ext uri="{FF2B5EF4-FFF2-40B4-BE49-F238E27FC236}">
                <a16:creationId xmlns:a16="http://schemas.microsoft.com/office/drawing/2014/main" xmlns="" id="{E6EB7B51-A783-2048-B12E-62584A187F9D}"/>
              </a:ext>
            </a:extLst>
          </p:cNvPr>
          <p:cNvSpPr/>
          <p:nvPr/>
        </p:nvSpPr>
        <p:spPr>
          <a:xfrm>
            <a:off x="3344845" y="4934489"/>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12" name="Cloud 11">
            <a:extLst>
              <a:ext uri="{FF2B5EF4-FFF2-40B4-BE49-F238E27FC236}">
                <a16:creationId xmlns:a16="http://schemas.microsoft.com/office/drawing/2014/main" xmlns="" id="{DA020E17-5909-284E-8760-B3CC8B35BAE0}"/>
              </a:ext>
            </a:extLst>
          </p:cNvPr>
          <p:cNvSpPr/>
          <p:nvPr/>
        </p:nvSpPr>
        <p:spPr>
          <a:xfrm>
            <a:off x="1902488" y="4510881"/>
            <a:ext cx="1127760" cy="741257"/>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Logic</a:t>
            </a:r>
          </a:p>
        </p:txBody>
      </p:sp>
      <p:cxnSp>
        <p:nvCxnSpPr>
          <p:cNvPr id="14" name="Straight Arrow Connector 13">
            <a:extLst>
              <a:ext uri="{FF2B5EF4-FFF2-40B4-BE49-F238E27FC236}">
                <a16:creationId xmlns:a16="http://schemas.microsoft.com/office/drawing/2014/main" xmlns="" id="{92FCC9E7-31B3-A84F-835D-EE75BE55760A}"/>
              </a:ext>
            </a:extLst>
          </p:cNvPr>
          <p:cNvCxnSpPr>
            <a:stCxn id="12" idx="0"/>
            <a:endCxn id="11" idx="1"/>
          </p:cNvCxnSpPr>
          <p:nvPr/>
        </p:nvCxnSpPr>
        <p:spPr>
          <a:xfrm>
            <a:off x="3029309" y="4881509"/>
            <a:ext cx="315537" cy="211804"/>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xmlns="" id="{28E8BCAC-81D7-FB47-8820-B1EB1478D8F4}"/>
              </a:ext>
            </a:extLst>
          </p:cNvPr>
          <p:cNvCxnSpPr>
            <a:cxnSpLocks/>
            <a:stCxn id="12" idx="0"/>
            <a:endCxn id="10" idx="1"/>
          </p:cNvCxnSpPr>
          <p:nvPr/>
        </p:nvCxnSpPr>
        <p:spPr>
          <a:xfrm flipV="1">
            <a:off x="3029309" y="4747421"/>
            <a:ext cx="315537" cy="134088"/>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xmlns="" id="{B16268EE-A282-9F42-BF17-37758D4F25B4}"/>
              </a:ext>
            </a:extLst>
          </p:cNvPr>
          <p:cNvCxnSpPr>
            <a:cxnSpLocks/>
            <a:stCxn id="12" idx="0"/>
            <a:endCxn id="9" idx="1"/>
          </p:cNvCxnSpPr>
          <p:nvPr/>
        </p:nvCxnSpPr>
        <p:spPr>
          <a:xfrm flipV="1">
            <a:off x="3029309" y="4397915"/>
            <a:ext cx="315537" cy="483595"/>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sp>
        <p:nvSpPr>
          <p:cNvPr id="21" name="Rounded Rectangular Callout 20">
            <a:extLst>
              <a:ext uri="{FF2B5EF4-FFF2-40B4-BE49-F238E27FC236}">
                <a16:creationId xmlns:a16="http://schemas.microsoft.com/office/drawing/2014/main" xmlns="" id="{A0F35237-6DC6-2D42-9796-34D79F6100B0}"/>
              </a:ext>
            </a:extLst>
          </p:cNvPr>
          <p:cNvSpPr/>
          <p:nvPr/>
        </p:nvSpPr>
        <p:spPr>
          <a:xfrm>
            <a:off x="4471665" y="3455061"/>
            <a:ext cx="1959428" cy="1875395"/>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2" name="Rounded Rectangular Callout 21">
            <a:extLst>
              <a:ext uri="{FF2B5EF4-FFF2-40B4-BE49-F238E27FC236}">
                <a16:creationId xmlns:a16="http://schemas.microsoft.com/office/drawing/2014/main" xmlns="" id="{12CB7605-5BEE-DA4B-A27B-3C85B7695189}"/>
              </a:ext>
            </a:extLst>
          </p:cNvPr>
          <p:cNvSpPr/>
          <p:nvPr/>
        </p:nvSpPr>
        <p:spPr>
          <a:xfrm>
            <a:off x="5914022" y="3512924"/>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3" name="Rounded Rectangular Callout 22">
            <a:extLst>
              <a:ext uri="{FF2B5EF4-FFF2-40B4-BE49-F238E27FC236}">
                <a16:creationId xmlns:a16="http://schemas.microsoft.com/office/drawing/2014/main" xmlns="" id="{90717B3E-4237-6048-AF10-E6B57FF8B9F4}"/>
              </a:ext>
            </a:extLst>
          </p:cNvPr>
          <p:cNvSpPr/>
          <p:nvPr/>
        </p:nvSpPr>
        <p:spPr>
          <a:xfrm>
            <a:off x="5914022" y="3875583"/>
            <a:ext cx="337456" cy="317649"/>
          </a:xfrm>
          <a:prstGeom prst="wedgeRoundRectCallout">
            <a:avLst>
              <a:gd name="adj1" fmla="val -47816"/>
              <a:gd name="adj2" fmla="val 17314"/>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4" name="Rounded Rectangular Callout 23">
            <a:extLst>
              <a:ext uri="{FF2B5EF4-FFF2-40B4-BE49-F238E27FC236}">
                <a16:creationId xmlns:a16="http://schemas.microsoft.com/office/drawing/2014/main" xmlns="" id="{E9B0105C-BF7D-054F-AA6B-1CF48D9E5A45}"/>
              </a:ext>
            </a:extLst>
          </p:cNvPr>
          <p:cNvSpPr/>
          <p:nvPr/>
        </p:nvSpPr>
        <p:spPr>
          <a:xfrm>
            <a:off x="5914022" y="4239090"/>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5" name="Rounded Rectangular Callout 24">
            <a:extLst>
              <a:ext uri="{FF2B5EF4-FFF2-40B4-BE49-F238E27FC236}">
                <a16:creationId xmlns:a16="http://schemas.microsoft.com/office/drawing/2014/main" xmlns="" id="{10F6E1D3-020D-6346-9633-514EC8347B44}"/>
              </a:ext>
            </a:extLst>
          </p:cNvPr>
          <p:cNvSpPr/>
          <p:nvPr/>
        </p:nvSpPr>
        <p:spPr>
          <a:xfrm>
            <a:off x="5914022" y="4588597"/>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6" name="Rounded Rectangular Callout 25">
            <a:extLst>
              <a:ext uri="{FF2B5EF4-FFF2-40B4-BE49-F238E27FC236}">
                <a16:creationId xmlns:a16="http://schemas.microsoft.com/office/drawing/2014/main" xmlns="" id="{9F76DAAB-96D3-9C44-A38B-6631D33AE4A8}"/>
              </a:ext>
            </a:extLst>
          </p:cNvPr>
          <p:cNvSpPr/>
          <p:nvPr/>
        </p:nvSpPr>
        <p:spPr>
          <a:xfrm>
            <a:off x="5914022" y="4934489"/>
            <a:ext cx="337456" cy="317649"/>
          </a:xfrm>
          <a:prstGeom prst="wedgeRoundRectCallout">
            <a:avLst>
              <a:gd name="adj1" fmla="val -18784"/>
              <a:gd name="adj2" fmla="val -28950"/>
              <a:gd name="adj3" fmla="val 16667"/>
            </a:avLst>
          </a:prstGeom>
          <a:solidFill>
            <a:schemeClr val="accent2">
              <a:lumMod val="20000"/>
              <a:lumOff val="80000"/>
            </a:schemeClr>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2800" kern="0" dirty="0">
              <a:solidFill>
                <a:prstClr val="white"/>
              </a:solidFill>
              <a:latin typeface="Calibri"/>
            </a:endParaRPr>
          </a:p>
        </p:txBody>
      </p:sp>
      <p:sp>
        <p:nvSpPr>
          <p:cNvPr id="27" name="Cloud 26">
            <a:extLst>
              <a:ext uri="{FF2B5EF4-FFF2-40B4-BE49-F238E27FC236}">
                <a16:creationId xmlns:a16="http://schemas.microsoft.com/office/drawing/2014/main" xmlns="" id="{596BCE7F-B5EE-0E4C-97A4-8218A1EAF6A4}"/>
              </a:ext>
            </a:extLst>
          </p:cNvPr>
          <p:cNvSpPr/>
          <p:nvPr/>
        </p:nvSpPr>
        <p:spPr>
          <a:xfrm>
            <a:off x="4471665" y="4510881"/>
            <a:ext cx="1127760" cy="741257"/>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rPr>
              <a:t>Logic</a:t>
            </a:r>
          </a:p>
        </p:txBody>
      </p:sp>
      <p:cxnSp>
        <p:nvCxnSpPr>
          <p:cNvPr id="28" name="Straight Arrow Connector 27">
            <a:extLst>
              <a:ext uri="{FF2B5EF4-FFF2-40B4-BE49-F238E27FC236}">
                <a16:creationId xmlns:a16="http://schemas.microsoft.com/office/drawing/2014/main" xmlns="" id="{4C520F9A-D36A-A143-BDF2-4A8772408F8A}"/>
              </a:ext>
            </a:extLst>
          </p:cNvPr>
          <p:cNvCxnSpPr>
            <a:stCxn id="27" idx="0"/>
            <a:endCxn id="26" idx="1"/>
          </p:cNvCxnSpPr>
          <p:nvPr/>
        </p:nvCxnSpPr>
        <p:spPr>
          <a:xfrm>
            <a:off x="5598486" y="4881509"/>
            <a:ext cx="315537" cy="211804"/>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xmlns="" id="{C9F8E19C-D7B8-5A4F-9BCB-8EF86FAE3F36}"/>
              </a:ext>
            </a:extLst>
          </p:cNvPr>
          <p:cNvCxnSpPr>
            <a:cxnSpLocks/>
            <a:stCxn id="27" idx="0"/>
            <a:endCxn id="25" idx="1"/>
          </p:cNvCxnSpPr>
          <p:nvPr/>
        </p:nvCxnSpPr>
        <p:spPr>
          <a:xfrm flipV="1">
            <a:off x="5598486" y="4747421"/>
            <a:ext cx="315537" cy="134088"/>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30" name="Straight Arrow Connector 29">
            <a:extLst>
              <a:ext uri="{FF2B5EF4-FFF2-40B4-BE49-F238E27FC236}">
                <a16:creationId xmlns:a16="http://schemas.microsoft.com/office/drawing/2014/main" xmlns="" id="{A2BFB68F-D3DB-9346-90A5-AA08AA18F3A2}"/>
              </a:ext>
            </a:extLst>
          </p:cNvPr>
          <p:cNvCxnSpPr>
            <a:cxnSpLocks/>
            <a:stCxn id="27" idx="0"/>
            <a:endCxn id="24" idx="1"/>
          </p:cNvCxnSpPr>
          <p:nvPr/>
        </p:nvCxnSpPr>
        <p:spPr>
          <a:xfrm flipV="1">
            <a:off x="5598486" y="4397915"/>
            <a:ext cx="315537" cy="483595"/>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31" name="Straight Arrow Connector 30">
            <a:extLst>
              <a:ext uri="{FF2B5EF4-FFF2-40B4-BE49-F238E27FC236}">
                <a16:creationId xmlns:a16="http://schemas.microsoft.com/office/drawing/2014/main" xmlns="" id="{2A88A092-4911-E040-BB75-DB2B62434A44}"/>
              </a:ext>
            </a:extLst>
          </p:cNvPr>
          <p:cNvCxnSpPr>
            <a:cxnSpLocks/>
            <a:stCxn id="8" idx="3"/>
            <a:endCxn id="22" idx="1"/>
          </p:cNvCxnSpPr>
          <p:nvPr/>
        </p:nvCxnSpPr>
        <p:spPr>
          <a:xfrm flipV="1">
            <a:off x="3682302" y="3671749"/>
            <a:ext cx="2231721" cy="36265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xmlns="" id="{A611E8AE-A51D-D945-9A36-F276AD626EE4}"/>
              </a:ext>
            </a:extLst>
          </p:cNvPr>
          <p:cNvCxnSpPr>
            <a:cxnSpLocks/>
            <a:endCxn id="23" idx="1"/>
          </p:cNvCxnSpPr>
          <p:nvPr/>
        </p:nvCxnSpPr>
        <p:spPr>
          <a:xfrm flipV="1">
            <a:off x="3677476" y="4034407"/>
            <a:ext cx="2236546" cy="38016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xmlns="" id="{23003CB6-4703-4A45-BAE4-E42BDD31652E}"/>
              </a:ext>
            </a:extLst>
          </p:cNvPr>
          <p:cNvSpPr txBox="1"/>
          <p:nvPr/>
        </p:nvSpPr>
        <p:spPr>
          <a:xfrm>
            <a:off x="2226624" y="5334613"/>
            <a:ext cx="1635293" cy="461665"/>
          </a:xfrm>
          <a:prstGeom prst="rect">
            <a:avLst/>
          </a:prstGeom>
          <a:noFill/>
        </p:spPr>
        <p:txBody>
          <a:bodyPr wrap="square" rtlCol="0">
            <a:spAutoFit/>
          </a:bodyPr>
          <a:lstStyle/>
          <a:p>
            <a:r>
              <a:rPr lang="en-US" sz="2400" dirty="0"/>
              <a:t>Stage N</a:t>
            </a:r>
          </a:p>
        </p:txBody>
      </p:sp>
      <p:sp>
        <p:nvSpPr>
          <p:cNvPr id="37" name="TextBox 36">
            <a:extLst>
              <a:ext uri="{FF2B5EF4-FFF2-40B4-BE49-F238E27FC236}">
                <a16:creationId xmlns:a16="http://schemas.microsoft.com/office/drawing/2014/main" xmlns="" id="{B3536756-C049-884A-ABD2-0C6400621D44}"/>
              </a:ext>
            </a:extLst>
          </p:cNvPr>
          <p:cNvSpPr txBox="1"/>
          <p:nvPr/>
        </p:nvSpPr>
        <p:spPr>
          <a:xfrm>
            <a:off x="4541837" y="5334612"/>
            <a:ext cx="1889256" cy="461665"/>
          </a:xfrm>
          <a:prstGeom prst="rect">
            <a:avLst/>
          </a:prstGeom>
          <a:noFill/>
        </p:spPr>
        <p:txBody>
          <a:bodyPr wrap="square" rtlCol="0">
            <a:spAutoFit/>
          </a:bodyPr>
          <a:lstStyle/>
          <a:p>
            <a:r>
              <a:rPr lang="en-US" sz="2400" dirty="0"/>
              <a:t>Stage (N+1)</a:t>
            </a:r>
          </a:p>
        </p:txBody>
      </p:sp>
      <p:sp>
        <p:nvSpPr>
          <p:cNvPr id="39" name="Rounded Rectangular Callout 38">
            <a:extLst>
              <a:ext uri="{FF2B5EF4-FFF2-40B4-BE49-F238E27FC236}">
                <a16:creationId xmlns:a16="http://schemas.microsoft.com/office/drawing/2014/main" xmlns="" id="{948EF8C1-2A0E-4243-B5A2-ED6E832FFA55}"/>
              </a:ext>
            </a:extLst>
          </p:cNvPr>
          <p:cNvSpPr/>
          <p:nvPr/>
        </p:nvSpPr>
        <p:spPr>
          <a:xfrm>
            <a:off x="6580460" y="3455060"/>
            <a:ext cx="3858479" cy="131876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3 working registers</a:t>
            </a:r>
          </a:p>
          <a:p>
            <a:pPr algn="ctr"/>
            <a:r>
              <a:rPr lang="en-US" sz="2400" kern="0" dirty="0">
                <a:solidFill>
                  <a:prstClr val="white"/>
                </a:solidFill>
              </a:rPr>
              <a:t>Deterministic consumption</a:t>
            </a:r>
          </a:p>
        </p:txBody>
      </p:sp>
      <p:pic>
        <p:nvPicPr>
          <p:cNvPr id="44" name="Content Placeholder 5">
            <a:extLst>
              <a:ext uri="{FF2B5EF4-FFF2-40B4-BE49-F238E27FC236}">
                <a16:creationId xmlns:a16="http://schemas.microsoft.com/office/drawing/2014/main" xmlns="" id="{CF9E3C1A-5DAF-584F-A547-133D90D8211A}"/>
              </a:ext>
            </a:extLst>
          </p:cNvPr>
          <p:cNvPicPr>
            <a:picLocks noChangeAspect="1"/>
          </p:cNvPicPr>
          <p:nvPr/>
        </p:nvPicPr>
        <p:blipFill rotWithShape="1">
          <a:blip r:embed="rId4"/>
          <a:srcRect t="45685" b="9357"/>
          <a:stretch/>
        </p:blipFill>
        <p:spPr>
          <a:xfrm>
            <a:off x="5467350" y="1864719"/>
            <a:ext cx="4914900" cy="953503"/>
          </a:xfrm>
          <a:prstGeom prst="rect">
            <a:avLst/>
          </a:prstGeom>
        </p:spPr>
      </p:pic>
      <p:sp>
        <p:nvSpPr>
          <p:cNvPr id="45" name="Rounded Rectangular Callout 44">
            <a:extLst>
              <a:ext uri="{FF2B5EF4-FFF2-40B4-BE49-F238E27FC236}">
                <a16:creationId xmlns:a16="http://schemas.microsoft.com/office/drawing/2014/main" xmlns="" id="{1F21F8CD-21C7-E141-BA30-870BA8CF053B}"/>
              </a:ext>
            </a:extLst>
          </p:cNvPr>
          <p:cNvSpPr/>
          <p:nvPr/>
        </p:nvSpPr>
        <p:spPr>
          <a:xfrm>
            <a:off x="1995501" y="1359688"/>
            <a:ext cx="2698688" cy="644115"/>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Delay Line Memory </a:t>
            </a:r>
          </a:p>
        </p:txBody>
      </p:sp>
      <p:sp>
        <p:nvSpPr>
          <p:cNvPr id="46" name="Rounded Rectangular Callout 45">
            <a:extLst>
              <a:ext uri="{FF2B5EF4-FFF2-40B4-BE49-F238E27FC236}">
                <a16:creationId xmlns:a16="http://schemas.microsoft.com/office/drawing/2014/main" xmlns="" id="{7D35C4A0-9D78-D947-8877-C86E7A671743}"/>
              </a:ext>
            </a:extLst>
          </p:cNvPr>
          <p:cNvSpPr/>
          <p:nvPr/>
        </p:nvSpPr>
        <p:spPr>
          <a:xfrm>
            <a:off x="5914022" y="1320559"/>
            <a:ext cx="4048030" cy="644115"/>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Superconducting Delay Line</a:t>
            </a:r>
          </a:p>
        </p:txBody>
      </p:sp>
      <p:pic>
        <p:nvPicPr>
          <p:cNvPr id="47" name="Picture 46">
            <a:extLst>
              <a:ext uri="{FF2B5EF4-FFF2-40B4-BE49-F238E27FC236}">
                <a16:creationId xmlns:a16="http://schemas.microsoft.com/office/drawing/2014/main" xmlns="" id="{0140A5B7-A766-CA4E-9497-36DD8D6D475E}"/>
              </a:ext>
            </a:extLst>
          </p:cNvPr>
          <p:cNvPicPr>
            <a:picLocks noChangeAspect="1"/>
          </p:cNvPicPr>
          <p:nvPr/>
        </p:nvPicPr>
        <p:blipFill rotWithShape="1">
          <a:blip r:embed="rId5">
            <a:extLst>
              <a:ext uri="{28A0092B-C50C-407E-A947-70E740481C1C}">
                <a14:useLocalDpi xmlns:a14="http://schemas.microsoft.com/office/drawing/2010/main" val="0"/>
              </a:ext>
            </a:extLst>
          </a:blip>
          <a:srcRect t="-941" r="45301" b="6273"/>
          <a:stretch/>
        </p:blipFill>
        <p:spPr>
          <a:xfrm>
            <a:off x="1899558" y="2758343"/>
            <a:ext cx="2917755" cy="3310445"/>
          </a:xfrm>
          <a:prstGeom prst="rect">
            <a:avLst/>
          </a:prstGeom>
        </p:spPr>
      </p:pic>
      <p:pic>
        <p:nvPicPr>
          <p:cNvPr id="48" name="Picture 47">
            <a:extLst>
              <a:ext uri="{FF2B5EF4-FFF2-40B4-BE49-F238E27FC236}">
                <a16:creationId xmlns:a16="http://schemas.microsoft.com/office/drawing/2014/main" xmlns="" id="{D09C3A98-C1FC-494E-9112-1584FA9AB8F9}"/>
              </a:ext>
            </a:extLst>
          </p:cNvPr>
          <p:cNvPicPr>
            <a:picLocks noChangeAspect="1"/>
          </p:cNvPicPr>
          <p:nvPr/>
        </p:nvPicPr>
        <p:blipFill rotWithShape="1">
          <a:blip r:embed="rId5">
            <a:extLst>
              <a:ext uri="{28A0092B-C50C-407E-A947-70E740481C1C}">
                <a14:useLocalDpi xmlns:a14="http://schemas.microsoft.com/office/drawing/2010/main" val="0"/>
              </a:ext>
            </a:extLst>
          </a:blip>
          <a:srcRect l="52656" t="-941" b="6273"/>
          <a:stretch/>
        </p:blipFill>
        <p:spPr>
          <a:xfrm>
            <a:off x="6779961" y="2758400"/>
            <a:ext cx="2526895" cy="3312337"/>
          </a:xfrm>
          <a:prstGeom prst="rect">
            <a:avLst/>
          </a:prstGeom>
        </p:spPr>
      </p:pic>
      <p:sp>
        <p:nvSpPr>
          <p:cNvPr id="49" name="Right Arrow 48">
            <a:extLst>
              <a:ext uri="{FF2B5EF4-FFF2-40B4-BE49-F238E27FC236}">
                <a16:creationId xmlns:a16="http://schemas.microsoft.com/office/drawing/2014/main" xmlns="" id="{8CDEEEDC-997A-8E4E-A14D-3A94DBE3343E}"/>
              </a:ext>
            </a:extLst>
          </p:cNvPr>
          <p:cNvSpPr/>
          <p:nvPr/>
        </p:nvSpPr>
        <p:spPr>
          <a:xfrm>
            <a:off x="5131911" y="4542859"/>
            <a:ext cx="1648050" cy="406273"/>
          </a:xfrm>
          <a:prstGeom prst="rightArrow">
            <a:avLst>
              <a:gd name="adj1" fmla="val 50000"/>
              <a:gd name="adj2" fmla="val 18047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50">
            <a:extLst>
              <a:ext uri="{FF2B5EF4-FFF2-40B4-BE49-F238E27FC236}">
                <a16:creationId xmlns:a16="http://schemas.microsoft.com/office/drawing/2014/main" xmlns="" id="{CF6D0CE0-1CEF-B542-A6AB-53AF73065137}"/>
              </a:ext>
            </a:extLst>
          </p:cNvPr>
          <p:cNvSpPr/>
          <p:nvPr/>
        </p:nvSpPr>
        <p:spPr>
          <a:xfrm>
            <a:off x="0" y="6439518"/>
            <a:ext cx="11999471" cy="43573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Registers for storing data with deterministic use can be replaced by delay lines</a:t>
            </a:r>
          </a:p>
        </p:txBody>
      </p:sp>
      <p:sp>
        <p:nvSpPr>
          <p:cNvPr id="40" name="Rounded Rectangular Callout 39">
            <a:extLst>
              <a:ext uri="{FF2B5EF4-FFF2-40B4-BE49-F238E27FC236}">
                <a16:creationId xmlns:a16="http://schemas.microsoft.com/office/drawing/2014/main" xmlns="" id="{639BCE21-6ACE-DE4D-8E90-9ED1D1BAE553}"/>
              </a:ext>
            </a:extLst>
          </p:cNvPr>
          <p:cNvSpPr/>
          <p:nvPr/>
        </p:nvSpPr>
        <p:spPr>
          <a:xfrm>
            <a:off x="1809751" y="6028171"/>
            <a:ext cx="8269799" cy="412763"/>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dirty="0">
                <a:solidFill>
                  <a:prstClr val="white"/>
                </a:solidFill>
              </a:rPr>
              <a:t>1.2x energy-efficient over baseline superconducting accelerator</a:t>
            </a:r>
          </a:p>
        </p:txBody>
      </p:sp>
    </p:spTree>
    <p:custDataLst>
      <p:tags r:id="rId1"/>
    </p:custDataLst>
    <p:extLst>
      <p:ext uri="{BB962C8B-B14F-4D97-AF65-F5344CB8AC3E}">
        <p14:creationId xmlns:p14="http://schemas.microsoft.com/office/powerpoint/2010/main" val="679221157"/>
      </p:ext>
    </p:extLst>
  </p:cSld>
  <p:clrMapOvr>
    <a:masterClrMapping/>
  </p:clrMapOvr>
  <mc:AlternateContent xmlns:mc="http://schemas.openxmlformats.org/markup-compatibility/2006" xmlns:p14="http://schemas.microsoft.com/office/powerpoint/2010/main">
    <mc:Choice Requires="p14">
      <p:transition spd="slow" p14:dur="2000" advTm="82139"/>
    </mc:Choice>
    <mc:Fallback xmlns="">
      <p:transition spd="slow" advTm="82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6"/>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36" grpId="0"/>
      <p:bldP spid="36" grpId="1"/>
      <p:bldP spid="37" grpId="0"/>
      <p:bldP spid="37" grpId="1"/>
      <p:bldP spid="39" grpId="0" animBg="1"/>
      <p:bldP spid="39" grpId="1" animBg="1"/>
      <p:bldP spid="45" grpId="0" animBg="1"/>
      <p:bldP spid="46" grpId="0" animBg="1"/>
      <p:bldP spid="4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03DDE47-89BF-6C44-8C73-74EA696A2477}"/>
              </a:ext>
            </a:extLst>
          </p:cNvPr>
          <p:cNvSpPr>
            <a:spLocks noGrp="1"/>
          </p:cNvSpPr>
          <p:nvPr>
            <p:ph type="title"/>
          </p:nvPr>
        </p:nvSpPr>
        <p:spPr/>
        <p:txBody>
          <a:bodyPr>
            <a:normAutofit/>
          </a:bodyPr>
          <a:lstStyle/>
          <a:p>
            <a:r>
              <a:rPr lang="en-US" dirty="0">
                <a:solidFill>
                  <a:schemeClr val="accent5">
                    <a:lumMod val="50000"/>
                  </a:schemeClr>
                </a:solidFill>
              </a:rPr>
              <a:t>What are the Reliability Challenges?</a:t>
            </a:r>
          </a:p>
        </p:txBody>
      </p:sp>
      <p:sp>
        <p:nvSpPr>
          <p:cNvPr id="2" name="Content Placeholder 1">
            <a:extLst>
              <a:ext uri="{FF2B5EF4-FFF2-40B4-BE49-F238E27FC236}">
                <a16:creationId xmlns:a16="http://schemas.microsoft.com/office/drawing/2014/main" xmlns="" id="{6106BE39-3268-374B-AB4C-C1578125839A}"/>
              </a:ext>
            </a:extLst>
          </p:cNvPr>
          <p:cNvSpPr>
            <a:spLocks noGrp="1"/>
          </p:cNvSpPr>
          <p:nvPr>
            <p:ph idx="1"/>
          </p:nvPr>
        </p:nvSpPr>
        <p:spPr/>
        <p:txBody>
          <a:bodyPr/>
          <a:lstStyle/>
          <a:p>
            <a:r>
              <a:rPr lang="en-US" dirty="0"/>
              <a:t>Fabrication defects: </a:t>
            </a:r>
          </a:p>
          <a:p>
            <a:pPr lvl="1"/>
            <a:r>
              <a:rPr lang="en-US" dirty="0"/>
              <a:t>Occurs during fabrication</a:t>
            </a:r>
          </a:p>
          <a:p>
            <a:pPr lvl="1"/>
            <a:r>
              <a:rPr lang="en-US" dirty="0"/>
              <a:t>Similar to stuck-at-faults </a:t>
            </a:r>
          </a:p>
          <a:p>
            <a:endParaRPr lang="en-US" dirty="0"/>
          </a:p>
          <a:p>
            <a:r>
              <a:rPr lang="en-US" dirty="0"/>
              <a:t>Device parameter variation faults:</a:t>
            </a:r>
          </a:p>
          <a:p>
            <a:pPr lvl="1"/>
            <a:r>
              <a:rPr lang="en-US" dirty="0"/>
              <a:t>Reduced noise margin</a:t>
            </a:r>
          </a:p>
          <a:p>
            <a:pPr marL="0" indent="0">
              <a:buNone/>
            </a:pPr>
            <a:endParaRPr lang="en-US" dirty="0"/>
          </a:p>
          <a:p>
            <a:r>
              <a:rPr lang="en-US" dirty="0"/>
              <a:t>Operational environment faults:</a:t>
            </a:r>
          </a:p>
          <a:p>
            <a:pPr lvl="1"/>
            <a:r>
              <a:rPr lang="en-US" dirty="0"/>
              <a:t>Flux trapping: trapping of stray magnetic fields due to non-uniform cooling</a:t>
            </a:r>
          </a:p>
        </p:txBody>
      </p:sp>
      <p:sp>
        <p:nvSpPr>
          <p:cNvPr id="17" name="Rectangle 16">
            <a:extLst>
              <a:ext uri="{FF2B5EF4-FFF2-40B4-BE49-F238E27FC236}">
                <a16:creationId xmlns:a16="http://schemas.microsoft.com/office/drawing/2014/main" xmlns="" id="{BD8AD9E4-1DD5-CE4C-BB72-08661CA31378}"/>
              </a:ext>
            </a:extLst>
          </p:cNvPr>
          <p:cNvSpPr/>
          <p:nvPr/>
        </p:nvSpPr>
        <p:spPr>
          <a:xfrm>
            <a:off x="7977738" y="1814669"/>
            <a:ext cx="1154548" cy="823450"/>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xmlns="" id="{8F3EED94-B652-204C-BE5D-FDDE7BA0B3DF}"/>
              </a:ext>
            </a:extLst>
          </p:cNvPr>
          <p:cNvSpPr/>
          <p:nvPr/>
        </p:nvSpPr>
        <p:spPr>
          <a:xfrm>
            <a:off x="8019883" y="1873780"/>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xmlns="" id="{28AA2108-1F97-A44C-8F40-F6C17803F1CD}"/>
              </a:ext>
            </a:extLst>
          </p:cNvPr>
          <p:cNvSpPr/>
          <p:nvPr/>
        </p:nvSpPr>
        <p:spPr>
          <a:xfrm>
            <a:off x="8294875" y="1873780"/>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algn="ctr" defTabSz="457200"/>
            <a:endParaRPr lang="en-US" kern="0">
              <a:solidFill>
                <a:prstClr val="white"/>
              </a:solidFill>
              <a:latin typeface="Arial" panose="020B0604020202020204"/>
            </a:endParaRPr>
          </a:p>
        </p:txBody>
      </p:sp>
      <p:sp>
        <p:nvSpPr>
          <p:cNvPr id="20" name="Rectangle 19">
            <a:extLst>
              <a:ext uri="{FF2B5EF4-FFF2-40B4-BE49-F238E27FC236}">
                <a16:creationId xmlns:a16="http://schemas.microsoft.com/office/drawing/2014/main" xmlns="" id="{C6503389-4663-AA4D-8387-87DAD2703047}"/>
              </a:ext>
            </a:extLst>
          </p:cNvPr>
          <p:cNvSpPr/>
          <p:nvPr/>
        </p:nvSpPr>
        <p:spPr>
          <a:xfrm>
            <a:off x="8569867" y="1873780"/>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xmlns="" id="{4FDF9EB3-FFC4-7149-918A-F6194D00C1CC}"/>
              </a:ext>
            </a:extLst>
          </p:cNvPr>
          <p:cNvSpPr/>
          <p:nvPr/>
        </p:nvSpPr>
        <p:spPr>
          <a:xfrm>
            <a:off x="8844859" y="1873780"/>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xmlns="" id="{B858C88B-2481-624F-B56A-F14F160C0FAC}"/>
              </a:ext>
            </a:extLst>
          </p:cNvPr>
          <p:cNvSpPr/>
          <p:nvPr/>
        </p:nvSpPr>
        <p:spPr>
          <a:xfrm>
            <a:off x="8025916" y="2139012"/>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xmlns="" id="{25BAFB69-8D82-9044-B91D-7A9E7606E364}"/>
              </a:ext>
            </a:extLst>
          </p:cNvPr>
          <p:cNvSpPr/>
          <p:nvPr/>
        </p:nvSpPr>
        <p:spPr>
          <a:xfrm>
            <a:off x="8300908" y="2139012"/>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xmlns="" id="{FC2B60D1-8C19-C34F-95EA-6EC60E2E98BE}"/>
              </a:ext>
            </a:extLst>
          </p:cNvPr>
          <p:cNvSpPr/>
          <p:nvPr/>
        </p:nvSpPr>
        <p:spPr>
          <a:xfrm>
            <a:off x="8575900" y="2139012"/>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algn="ctr" defTabSz="457200"/>
            <a:endParaRPr lang="en-US" kern="0">
              <a:solidFill>
                <a:prstClr val="white"/>
              </a:solidFill>
              <a:latin typeface="Arial" panose="020B0604020202020204"/>
            </a:endParaRPr>
          </a:p>
        </p:txBody>
      </p:sp>
      <p:sp>
        <p:nvSpPr>
          <p:cNvPr id="25" name="Rectangle 24">
            <a:extLst>
              <a:ext uri="{FF2B5EF4-FFF2-40B4-BE49-F238E27FC236}">
                <a16:creationId xmlns:a16="http://schemas.microsoft.com/office/drawing/2014/main" xmlns="" id="{58F5F122-460B-7443-89A6-FB4A4082A636}"/>
              </a:ext>
            </a:extLst>
          </p:cNvPr>
          <p:cNvSpPr/>
          <p:nvPr/>
        </p:nvSpPr>
        <p:spPr>
          <a:xfrm>
            <a:off x="8850892" y="2139012"/>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algn="ctr" defTabSz="457200"/>
            <a:endParaRPr lang="en-US" kern="0">
              <a:solidFill>
                <a:prstClr val="white"/>
              </a:solidFill>
              <a:latin typeface="Arial" panose="020B0604020202020204"/>
            </a:endParaRPr>
          </a:p>
        </p:txBody>
      </p:sp>
      <p:sp>
        <p:nvSpPr>
          <p:cNvPr id="26" name="Rectangle 25">
            <a:extLst>
              <a:ext uri="{FF2B5EF4-FFF2-40B4-BE49-F238E27FC236}">
                <a16:creationId xmlns:a16="http://schemas.microsoft.com/office/drawing/2014/main" xmlns="" id="{8397620F-B5C4-744F-812B-5F0A54347D8A}"/>
              </a:ext>
            </a:extLst>
          </p:cNvPr>
          <p:cNvSpPr/>
          <p:nvPr/>
        </p:nvSpPr>
        <p:spPr>
          <a:xfrm>
            <a:off x="8019883" y="2401257"/>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algn="ctr" defTabSz="457200"/>
            <a:endParaRPr lang="en-US" kern="0">
              <a:solidFill>
                <a:prstClr val="white"/>
              </a:solidFill>
              <a:latin typeface="Arial" panose="020B0604020202020204"/>
            </a:endParaRPr>
          </a:p>
        </p:txBody>
      </p:sp>
      <p:sp>
        <p:nvSpPr>
          <p:cNvPr id="27" name="Rectangle 26">
            <a:extLst>
              <a:ext uri="{FF2B5EF4-FFF2-40B4-BE49-F238E27FC236}">
                <a16:creationId xmlns:a16="http://schemas.microsoft.com/office/drawing/2014/main" xmlns="" id="{1B21BBB0-FD4A-2944-A7F5-D539545733A0}"/>
              </a:ext>
            </a:extLst>
          </p:cNvPr>
          <p:cNvSpPr/>
          <p:nvPr/>
        </p:nvSpPr>
        <p:spPr>
          <a:xfrm>
            <a:off x="8294875" y="2401257"/>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xmlns="" id="{84A4FF94-3E8E-A945-9CCC-AF72353E5D47}"/>
              </a:ext>
            </a:extLst>
          </p:cNvPr>
          <p:cNvSpPr/>
          <p:nvPr/>
        </p:nvSpPr>
        <p:spPr>
          <a:xfrm>
            <a:off x="8569867" y="2401257"/>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xmlns="" id="{FACB1BB6-6D45-EB46-B278-7FABD2CA6C14}"/>
              </a:ext>
            </a:extLst>
          </p:cNvPr>
          <p:cNvSpPr/>
          <p:nvPr/>
        </p:nvSpPr>
        <p:spPr>
          <a:xfrm>
            <a:off x="8844859" y="2401257"/>
            <a:ext cx="237152" cy="206120"/>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0" name="Group 29">
            <a:extLst>
              <a:ext uri="{FF2B5EF4-FFF2-40B4-BE49-F238E27FC236}">
                <a16:creationId xmlns:a16="http://schemas.microsoft.com/office/drawing/2014/main" xmlns="" id="{4E1AA49F-ADB5-5A44-82C8-6A10142CD9BB}"/>
              </a:ext>
            </a:extLst>
          </p:cNvPr>
          <p:cNvGrpSpPr/>
          <p:nvPr/>
        </p:nvGrpSpPr>
        <p:grpSpPr>
          <a:xfrm>
            <a:off x="7316439" y="1445694"/>
            <a:ext cx="928161" cy="634206"/>
            <a:chOff x="9729667" y="1840832"/>
            <a:chExt cx="928161" cy="634206"/>
          </a:xfrm>
        </p:grpSpPr>
        <p:sp>
          <p:nvSpPr>
            <p:cNvPr id="31" name="Lightning Bolt 30">
              <a:extLst>
                <a:ext uri="{FF2B5EF4-FFF2-40B4-BE49-F238E27FC236}">
                  <a16:creationId xmlns:a16="http://schemas.microsoft.com/office/drawing/2014/main" xmlns="" id="{5F32396E-60FD-924A-B82C-D4D0F5046F2C}"/>
                </a:ext>
              </a:extLst>
            </p:cNvPr>
            <p:cNvSpPr/>
            <p:nvPr/>
          </p:nvSpPr>
          <p:spPr>
            <a:xfrm>
              <a:off x="10012369" y="1840832"/>
              <a:ext cx="645459" cy="634206"/>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A2EE75BD-8E7F-7940-BA51-50796D20F992}"/>
                </a:ext>
              </a:extLst>
            </p:cNvPr>
            <p:cNvSpPr txBox="1"/>
            <p:nvPr/>
          </p:nvSpPr>
          <p:spPr>
            <a:xfrm>
              <a:off x="9729667" y="2105706"/>
              <a:ext cx="748923" cy="369332"/>
            </a:xfrm>
            <a:prstGeom prst="rect">
              <a:avLst/>
            </a:prstGeom>
            <a:noFill/>
          </p:spPr>
          <p:txBody>
            <a:bodyPr wrap="none" rtlCol="0">
              <a:spAutoFit/>
            </a:bodyPr>
            <a:lstStyle/>
            <a:p>
              <a:r>
                <a:rPr lang="en-US" b="1" dirty="0"/>
                <a:t>Error</a:t>
              </a:r>
            </a:p>
          </p:txBody>
        </p:sp>
      </p:grpSp>
      <p:sp>
        <p:nvSpPr>
          <p:cNvPr id="33" name="Rectangle: Rounded Corners 50">
            <a:extLst>
              <a:ext uri="{FF2B5EF4-FFF2-40B4-BE49-F238E27FC236}">
                <a16:creationId xmlns:a16="http://schemas.microsoft.com/office/drawing/2014/main" xmlns="" id="{07BEAFAE-46CB-0F42-B5B7-D94B72EF89B5}"/>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Certain faults are neither transient nor permanent</a:t>
            </a:r>
          </a:p>
        </p:txBody>
      </p:sp>
    </p:spTree>
    <p:custDataLst>
      <p:tags r:id="rId1"/>
    </p:custDataLst>
    <p:extLst>
      <p:ext uri="{BB962C8B-B14F-4D97-AF65-F5344CB8AC3E}">
        <p14:creationId xmlns:p14="http://schemas.microsoft.com/office/powerpoint/2010/main" val="3116333285"/>
      </p:ext>
    </p:extLst>
  </p:cSld>
  <p:clrMapOvr>
    <a:masterClrMapping/>
  </p:clrMapOvr>
  <mc:AlternateContent xmlns:mc="http://schemas.openxmlformats.org/markup-compatibility/2006" xmlns:p14="http://schemas.microsoft.com/office/powerpoint/2010/main">
    <mc:Choice Requires="p14">
      <p:transition spd="slow" p14:dur="2000" advTm="32139"/>
    </mc:Choice>
    <mc:Fallback xmlns="">
      <p:transition spd="slow" advTm="32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72D25-27FF-8C4A-B373-56F21E61D383}"/>
              </a:ext>
            </a:extLst>
          </p:cNvPr>
          <p:cNvSpPr>
            <a:spLocks noGrp="1"/>
          </p:cNvSpPr>
          <p:nvPr>
            <p:ph type="title"/>
          </p:nvPr>
        </p:nvSpPr>
        <p:spPr/>
        <p:txBody>
          <a:bodyPr/>
          <a:lstStyle/>
          <a:p>
            <a:r>
              <a:rPr lang="en-US" dirty="0">
                <a:solidFill>
                  <a:schemeClr val="accent5">
                    <a:lumMod val="50000"/>
                  </a:schemeClr>
                </a:solidFill>
              </a:rPr>
              <a:t>Fault Tolerant Design</a:t>
            </a:r>
            <a:endParaRPr lang="en-US" dirty="0"/>
          </a:p>
        </p:txBody>
      </p:sp>
      <p:sp>
        <p:nvSpPr>
          <p:cNvPr id="3" name="Content Placeholder 2">
            <a:extLst>
              <a:ext uri="{FF2B5EF4-FFF2-40B4-BE49-F238E27FC236}">
                <a16:creationId xmlns:a16="http://schemas.microsoft.com/office/drawing/2014/main" xmlns="" id="{5F42AE0A-B5C8-1B47-80E1-B3F4115D99C0}"/>
              </a:ext>
            </a:extLst>
          </p:cNvPr>
          <p:cNvSpPr>
            <a:spLocks noGrp="1"/>
          </p:cNvSpPr>
          <p:nvPr>
            <p:ph idx="1"/>
          </p:nvPr>
        </p:nvSpPr>
        <p:spPr>
          <a:xfrm>
            <a:off x="609600" y="1371601"/>
            <a:ext cx="11582400" cy="4754563"/>
          </a:xfrm>
        </p:spPr>
        <p:txBody>
          <a:bodyPr/>
          <a:lstStyle/>
          <a:p>
            <a:r>
              <a:rPr lang="en-US" dirty="0"/>
              <a:t>SHA engines have very high Architectural Vulnerability Factor (AVF)</a:t>
            </a:r>
          </a:p>
          <a:p>
            <a:r>
              <a:rPr lang="en-US" dirty="0"/>
              <a:t>Logic in pipeline stages is similar</a:t>
            </a:r>
          </a:p>
          <a:p>
            <a:endParaRPr lang="en-US" dirty="0"/>
          </a:p>
        </p:txBody>
      </p:sp>
      <p:sp>
        <p:nvSpPr>
          <p:cNvPr id="4" name="Slide Number Placeholder 3">
            <a:extLst>
              <a:ext uri="{FF2B5EF4-FFF2-40B4-BE49-F238E27FC236}">
                <a16:creationId xmlns:a16="http://schemas.microsoft.com/office/drawing/2014/main" xmlns="" id="{A01F3301-68B6-5D45-8183-C1A94BD9A2A2}"/>
              </a:ext>
            </a:extLst>
          </p:cNvPr>
          <p:cNvSpPr>
            <a:spLocks noGrp="1"/>
          </p:cNvSpPr>
          <p:nvPr>
            <p:ph type="sldNum" sz="quarter" idx="12"/>
          </p:nvPr>
        </p:nvSpPr>
        <p:spPr/>
        <p:txBody>
          <a:bodyPr/>
          <a:lstStyle/>
          <a:p>
            <a:fld id="{B317B296-E790-CE4C-815F-9495E4E3F6E5}" type="slidenum">
              <a:rPr lang="en-US" smtClean="0"/>
              <a:t>19</a:t>
            </a:fld>
            <a:endParaRPr lang="en-US"/>
          </a:p>
        </p:txBody>
      </p:sp>
      <p:pic>
        <p:nvPicPr>
          <p:cNvPr id="6" name="Picture 5">
            <a:extLst>
              <a:ext uri="{FF2B5EF4-FFF2-40B4-BE49-F238E27FC236}">
                <a16:creationId xmlns:a16="http://schemas.microsoft.com/office/drawing/2014/main" xmlns="" id="{B87F6794-79F8-2742-B73A-670D293A1D90}"/>
              </a:ext>
            </a:extLst>
          </p:cNvPr>
          <p:cNvPicPr>
            <a:picLocks noChangeAspect="1"/>
          </p:cNvPicPr>
          <p:nvPr/>
        </p:nvPicPr>
        <p:blipFill rotWithShape="1">
          <a:blip r:embed="rId4"/>
          <a:srcRect r="83000" b="4573"/>
          <a:stretch/>
        </p:blipFill>
        <p:spPr>
          <a:xfrm>
            <a:off x="1056852" y="2480956"/>
            <a:ext cx="2189092" cy="3873809"/>
          </a:xfrm>
          <a:prstGeom prst="rect">
            <a:avLst/>
          </a:prstGeom>
        </p:spPr>
      </p:pic>
      <p:pic>
        <p:nvPicPr>
          <p:cNvPr id="7" name="Picture 6">
            <a:extLst>
              <a:ext uri="{FF2B5EF4-FFF2-40B4-BE49-F238E27FC236}">
                <a16:creationId xmlns:a16="http://schemas.microsoft.com/office/drawing/2014/main" xmlns="" id="{46A1AB98-F813-6746-9219-6A3BD51E7094}"/>
              </a:ext>
            </a:extLst>
          </p:cNvPr>
          <p:cNvPicPr>
            <a:picLocks noChangeAspect="1"/>
          </p:cNvPicPr>
          <p:nvPr/>
        </p:nvPicPr>
        <p:blipFill rotWithShape="1">
          <a:blip r:embed="rId4"/>
          <a:srcRect l="18230" r="59037" b="4573"/>
          <a:stretch/>
        </p:blipFill>
        <p:spPr>
          <a:xfrm>
            <a:off x="7469910" y="2225909"/>
            <a:ext cx="2952295" cy="4174891"/>
          </a:xfrm>
          <a:prstGeom prst="rect">
            <a:avLst/>
          </a:prstGeom>
        </p:spPr>
      </p:pic>
      <p:sp>
        <p:nvSpPr>
          <p:cNvPr id="8" name="Rounded Rectangular Callout 7">
            <a:extLst>
              <a:ext uri="{FF2B5EF4-FFF2-40B4-BE49-F238E27FC236}">
                <a16:creationId xmlns:a16="http://schemas.microsoft.com/office/drawing/2014/main" xmlns="" id="{CC90F894-55D5-1247-8C3B-C93E783030D8}"/>
              </a:ext>
            </a:extLst>
          </p:cNvPr>
          <p:cNvSpPr/>
          <p:nvPr/>
        </p:nvSpPr>
        <p:spPr>
          <a:xfrm>
            <a:off x="3508073" y="3669601"/>
            <a:ext cx="4102218" cy="135268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rPr>
              <a:t>Can Sparing help?</a:t>
            </a:r>
          </a:p>
        </p:txBody>
      </p:sp>
      <p:sp>
        <p:nvSpPr>
          <p:cNvPr id="9" name="Right Arrow 8">
            <a:extLst>
              <a:ext uri="{FF2B5EF4-FFF2-40B4-BE49-F238E27FC236}">
                <a16:creationId xmlns:a16="http://schemas.microsoft.com/office/drawing/2014/main" xmlns="" id="{9D00C8B5-B788-AB46-8426-C721CEE56F3C}"/>
              </a:ext>
            </a:extLst>
          </p:cNvPr>
          <p:cNvSpPr/>
          <p:nvPr/>
        </p:nvSpPr>
        <p:spPr>
          <a:xfrm>
            <a:off x="4936909" y="4142807"/>
            <a:ext cx="1648050" cy="406273"/>
          </a:xfrm>
          <a:prstGeom prst="rightArrow">
            <a:avLst>
              <a:gd name="adj1" fmla="val 50000"/>
              <a:gd name="adj2" fmla="val 1804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50">
            <a:extLst>
              <a:ext uri="{FF2B5EF4-FFF2-40B4-BE49-F238E27FC236}">
                <a16:creationId xmlns:a16="http://schemas.microsoft.com/office/drawing/2014/main" xmlns="" id="{D89E9091-3052-1643-8722-8CA57890CC1B}"/>
              </a:ext>
            </a:extLst>
          </p:cNvPr>
          <p:cNvSpPr/>
          <p:nvPr/>
        </p:nvSpPr>
        <p:spPr>
          <a:xfrm>
            <a:off x="-88232" y="6400800"/>
            <a:ext cx="12368463"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Fault-tolerant superconducting miner can be designed with spare and bypass logic</a:t>
            </a:r>
          </a:p>
        </p:txBody>
      </p:sp>
    </p:spTree>
    <p:custDataLst>
      <p:tags r:id="rId1"/>
    </p:custDataLst>
    <p:extLst>
      <p:ext uri="{BB962C8B-B14F-4D97-AF65-F5344CB8AC3E}">
        <p14:creationId xmlns:p14="http://schemas.microsoft.com/office/powerpoint/2010/main" val="2044818864"/>
      </p:ext>
    </p:extLst>
  </p:cSld>
  <p:clrMapOvr>
    <a:masterClrMapping/>
  </p:clrMapOvr>
  <mc:AlternateContent xmlns:mc="http://schemas.openxmlformats.org/markup-compatibility/2006" xmlns:p14="http://schemas.microsoft.com/office/powerpoint/2010/main">
    <mc:Choice Requires="p14">
      <p:transition spd="slow" p14:dur="2000" advTm="38845"/>
    </mc:Choice>
    <mc:Fallback xmlns="">
      <p:transition spd="slow" advTm="38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5422F-CE82-8848-89A1-4108182CEB4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63D446B9-66D1-4141-8936-3FC098C2C6B9}"/>
              </a:ext>
            </a:extLst>
          </p:cNvPr>
          <p:cNvSpPr>
            <a:spLocks noGrp="1"/>
          </p:cNvSpPr>
          <p:nvPr>
            <p:ph idx="1"/>
          </p:nvPr>
        </p:nvSpPr>
        <p:spPr/>
        <p:txBody>
          <a:bodyPr>
            <a:normAutofit/>
          </a:bodyPr>
          <a:lstStyle/>
          <a:p>
            <a:pPr>
              <a:buFont typeface="Wingdings" pitchFamily="2" charset="2"/>
              <a:buChar char="v"/>
            </a:pPr>
            <a:r>
              <a:rPr lang="en-US" dirty="0"/>
              <a:t>Introduction</a:t>
            </a:r>
          </a:p>
          <a:p>
            <a:pPr>
              <a:buFont typeface="Wingdings" pitchFamily="2" charset="2"/>
              <a:buChar char="v"/>
            </a:pPr>
            <a:endParaRPr lang="en-US" dirty="0"/>
          </a:p>
          <a:p>
            <a:pPr>
              <a:buFont typeface="Wingdings" pitchFamily="2" charset="2"/>
              <a:buChar char="v"/>
            </a:pPr>
            <a:r>
              <a:rPr lang="en-US" dirty="0"/>
              <a:t>Superconducting Accelerator Design</a:t>
            </a:r>
          </a:p>
          <a:p>
            <a:pPr>
              <a:buFont typeface="Wingdings" pitchFamily="2" charset="2"/>
              <a:buChar char="v"/>
            </a:pPr>
            <a:endParaRPr lang="en-US" dirty="0"/>
          </a:p>
          <a:p>
            <a:pPr>
              <a:buFont typeface="Wingdings" pitchFamily="2" charset="2"/>
              <a:buChar char="v"/>
            </a:pPr>
            <a:r>
              <a:rPr lang="en-US" dirty="0"/>
              <a:t>Technology-Aware Design</a:t>
            </a:r>
          </a:p>
          <a:p>
            <a:pPr>
              <a:buFont typeface="Wingdings" pitchFamily="2" charset="2"/>
              <a:buChar char="v"/>
            </a:pPr>
            <a:endParaRPr lang="en-US" dirty="0"/>
          </a:p>
          <a:p>
            <a:pPr>
              <a:buFont typeface="Wingdings" pitchFamily="2" charset="2"/>
              <a:buChar char="v"/>
            </a:pPr>
            <a:r>
              <a:rPr lang="en-US" dirty="0"/>
              <a:t>Fault-tolerant Accelerator</a:t>
            </a:r>
          </a:p>
          <a:p>
            <a:pPr>
              <a:buFont typeface="Wingdings" pitchFamily="2" charset="2"/>
              <a:buChar char="v"/>
            </a:pPr>
            <a:endParaRPr lang="en-US" dirty="0"/>
          </a:p>
          <a:p>
            <a:pPr>
              <a:buFont typeface="Wingdings" pitchFamily="2" charset="2"/>
              <a:buChar char="v"/>
            </a:pPr>
            <a:r>
              <a:rPr lang="en-US" dirty="0"/>
              <a:t>Final Evaluation and Conclusion</a:t>
            </a:r>
          </a:p>
        </p:txBody>
      </p:sp>
      <p:sp>
        <p:nvSpPr>
          <p:cNvPr id="4" name="Slide Number Placeholder 3">
            <a:extLst>
              <a:ext uri="{FF2B5EF4-FFF2-40B4-BE49-F238E27FC236}">
                <a16:creationId xmlns:a16="http://schemas.microsoft.com/office/drawing/2014/main" xmlns="" id="{09596791-EC20-2342-9286-294AB4818C60}"/>
              </a:ext>
            </a:extLst>
          </p:cNvPr>
          <p:cNvSpPr>
            <a:spLocks noGrp="1"/>
          </p:cNvSpPr>
          <p:nvPr>
            <p:ph type="sldNum" sz="quarter" idx="12"/>
          </p:nvPr>
        </p:nvSpPr>
        <p:spPr/>
        <p:txBody>
          <a:bodyPr/>
          <a:lstStyle/>
          <a:p>
            <a:fld id="{B317B296-E790-CE4C-815F-9495E4E3F6E5}" type="slidenum">
              <a:rPr lang="en-US" smtClean="0"/>
              <a:t>2</a:t>
            </a:fld>
            <a:endParaRPr lang="en-US"/>
          </a:p>
        </p:txBody>
      </p:sp>
    </p:spTree>
    <p:extLst>
      <p:ext uri="{BB962C8B-B14F-4D97-AF65-F5344CB8AC3E}">
        <p14:creationId xmlns:p14="http://schemas.microsoft.com/office/powerpoint/2010/main" val="1294793881"/>
      </p:ext>
    </p:extLst>
  </p:cSld>
  <p:clrMapOvr>
    <a:masterClrMapping/>
  </p:clrMapOvr>
  <mc:AlternateContent xmlns:mc="http://schemas.openxmlformats.org/markup-compatibility/2006" xmlns:p14="http://schemas.microsoft.com/office/powerpoint/2010/main">
    <mc:Choice Requires="p14">
      <p:transition spd="slow" p14:dur="2000" advTm="4463"/>
    </mc:Choice>
    <mc:Fallback xmlns="">
      <p:transition spd="slow" advTm="44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16EDCC9-55D3-0C4B-987E-7E2BA4A215A3}"/>
              </a:ext>
            </a:extLst>
          </p:cNvPr>
          <p:cNvSpPr>
            <a:spLocks noGrp="1"/>
          </p:cNvSpPr>
          <p:nvPr>
            <p:ph type="title"/>
          </p:nvPr>
        </p:nvSpPr>
        <p:spPr/>
        <p:txBody>
          <a:bodyPr/>
          <a:lstStyle/>
          <a:p>
            <a:r>
              <a:rPr lang="en-US" dirty="0">
                <a:solidFill>
                  <a:schemeClr val="accent5">
                    <a:lumMod val="50000"/>
                  </a:schemeClr>
                </a:solidFill>
              </a:rPr>
              <a:t>What is the level of fault-tolerance?</a:t>
            </a:r>
          </a:p>
        </p:txBody>
      </p:sp>
      <p:sp>
        <p:nvSpPr>
          <p:cNvPr id="2" name="Content Placeholder 1">
            <a:extLst>
              <a:ext uri="{FF2B5EF4-FFF2-40B4-BE49-F238E27FC236}">
                <a16:creationId xmlns:a16="http://schemas.microsoft.com/office/drawing/2014/main" xmlns="" id="{AEABA83C-610C-6842-880C-8BD2C8E9A66D}"/>
              </a:ext>
            </a:extLst>
          </p:cNvPr>
          <p:cNvSpPr>
            <a:spLocks noGrp="1"/>
          </p:cNvSpPr>
          <p:nvPr>
            <p:ph idx="1"/>
          </p:nvPr>
        </p:nvSpPr>
        <p:spPr/>
        <p:txBody>
          <a:bodyPr/>
          <a:lstStyle/>
          <a:p>
            <a:r>
              <a:rPr lang="en-US" dirty="0"/>
              <a:t>Mux failure in any of the bypass logic can cause system failure: Add redundant mux</a:t>
            </a:r>
          </a:p>
        </p:txBody>
      </p:sp>
      <p:pic>
        <p:nvPicPr>
          <p:cNvPr id="5" name="Picture 4">
            <a:extLst>
              <a:ext uri="{FF2B5EF4-FFF2-40B4-BE49-F238E27FC236}">
                <a16:creationId xmlns:a16="http://schemas.microsoft.com/office/drawing/2014/main" xmlns="" id="{D2F99511-AABC-FA4C-A441-D182C1F59F40}"/>
              </a:ext>
            </a:extLst>
          </p:cNvPr>
          <p:cNvPicPr>
            <a:picLocks noChangeAspect="1"/>
          </p:cNvPicPr>
          <p:nvPr/>
        </p:nvPicPr>
        <p:blipFill>
          <a:blip r:embed="rId4"/>
          <a:stretch>
            <a:fillRect/>
          </a:stretch>
        </p:blipFill>
        <p:spPr>
          <a:xfrm>
            <a:off x="2252896" y="2354981"/>
            <a:ext cx="7686207" cy="3131418"/>
          </a:xfrm>
          <a:prstGeom prst="rect">
            <a:avLst/>
          </a:prstGeom>
        </p:spPr>
      </p:pic>
      <p:sp>
        <p:nvSpPr>
          <p:cNvPr id="7" name="Rounded Rectangular Callout 6">
            <a:extLst>
              <a:ext uri="{FF2B5EF4-FFF2-40B4-BE49-F238E27FC236}">
                <a16:creationId xmlns:a16="http://schemas.microsoft.com/office/drawing/2014/main" xmlns="" id="{24D0DEBE-F872-064F-BC1C-21F40B421DB8}"/>
              </a:ext>
            </a:extLst>
          </p:cNvPr>
          <p:cNvSpPr/>
          <p:nvPr/>
        </p:nvSpPr>
        <p:spPr>
          <a:xfrm>
            <a:off x="1235715" y="5530110"/>
            <a:ext cx="9720568" cy="870690"/>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rPr>
              <a:t>5-6 orders of magnitude improvement in system reliability</a:t>
            </a:r>
          </a:p>
        </p:txBody>
      </p:sp>
    </p:spTree>
    <p:custDataLst>
      <p:tags r:id="rId1"/>
    </p:custDataLst>
    <p:extLst>
      <p:ext uri="{BB962C8B-B14F-4D97-AF65-F5344CB8AC3E}">
        <p14:creationId xmlns:p14="http://schemas.microsoft.com/office/powerpoint/2010/main" val="3283311166"/>
      </p:ext>
    </p:extLst>
  </p:cSld>
  <p:clrMapOvr>
    <a:masterClrMapping/>
  </p:clrMapOvr>
  <mc:AlternateContent xmlns:mc="http://schemas.openxmlformats.org/markup-compatibility/2006" xmlns:p14="http://schemas.microsoft.com/office/powerpoint/2010/main">
    <mc:Choice Requires="p14">
      <p:transition spd="slow" p14:dur="2000" advTm="1205"/>
    </mc:Choice>
    <mc:Fallback xmlns="">
      <p:transition spd="slow" advTm="1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FDDD9-13DB-6046-8EEA-F9C60DC854FB}"/>
              </a:ext>
            </a:extLst>
          </p:cNvPr>
          <p:cNvSpPr>
            <a:spLocks noGrp="1"/>
          </p:cNvSpPr>
          <p:nvPr>
            <p:ph type="title"/>
          </p:nvPr>
        </p:nvSpPr>
        <p:spPr/>
        <p:txBody>
          <a:bodyPr/>
          <a:lstStyle/>
          <a:p>
            <a:r>
              <a:rPr lang="en-US" dirty="0">
                <a:solidFill>
                  <a:schemeClr val="accent5">
                    <a:lumMod val="50000"/>
                  </a:schemeClr>
                </a:solidFill>
              </a:rPr>
              <a:t>A Better-than-Worst-case design</a:t>
            </a:r>
            <a:endParaRPr lang="en-US" dirty="0"/>
          </a:p>
        </p:txBody>
      </p:sp>
      <p:sp>
        <p:nvSpPr>
          <p:cNvPr id="4" name="Slide Number Placeholder 3">
            <a:extLst>
              <a:ext uri="{FF2B5EF4-FFF2-40B4-BE49-F238E27FC236}">
                <a16:creationId xmlns:a16="http://schemas.microsoft.com/office/drawing/2014/main" xmlns="" id="{F61F4471-2BAE-A647-9985-E6CDEBB5B9F4}"/>
              </a:ext>
            </a:extLst>
          </p:cNvPr>
          <p:cNvSpPr>
            <a:spLocks noGrp="1"/>
          </p:cNvSpPr>
          <p:nvPr>
            <p:ph type="sldNum" sz="quarter" idx="12"/>
          </p:nvPr>
        </p:nvSpPr>
        <p:spPr/>
        <p:txBody>
          <a:bodyPr/>
          <a:lstStyle/>
          <a:p>
            <a:fld id="{B317B296-E790-CE4C-815F-9495E4E3F6E5}" type="slidenum">
              <a:rPr lang="en-US" smtClean="0"/>
              <a:t>21</a:t>
            </a:fld>
            <a:endParaRPr lang="en-US" dirty="0"/>
          </a:p>
        </p:txBody>
      </p:sp>
      <p:pic>
        <p:nvPicPr>
          <p:cNvPr id="7" name="Picture 6" descr="A close up of a map&#10;&#10;Description automatically generated">
            <a:extLst>
              <a:ext uri="{FF2B5EF4-FFF2-40B4-BE49-F238E27FC236}">
                <a16:creationId xmlns:a16="http://schemas.microsoft.com/office/drawing/2014/main" xmlns="" id="{3E657A36-ED7A-6C4D-A0C8-01E50D0EE1BB}"/>
              </a:ext>
            </a:extLst>
          </p:cNvPr>
          <p:cNvPicPr>
            <a:picLocks noChangeAspect="1"/>
          </p:cNvPicPr>
          <p:nvPr/>
        </p:nvPicPr>
        <p:blipFill>
          <a:blip r:embed="rId4"/>
          <a:stretch>
            <a:fillRect/>
          </a:stretch>
        </p:blipFill>
        <p:spPr>
          <a:xfrm>
            <a:off x="372076" y="1568682"/>
            <a:ext cx="4791595" cy="4114101"/>
          </a:xfrm>
          <a:prstGeom prst="rect">
            <a:avLst/>
          </a:prstGeom>
        </p:spPr>
      </p:pic>
      <p:sp>
        <p:nvSpPr>
          <p:cNvPr id="13" name="TextBox 12">
            <a:extLst>
              <a:ext uri="{FF2B5EF4-FFF2-40B4-BE49-F238E27FC236}">
                <a16:creationId xmlns:a16="http://schemas.microsoft.com/office/drawing/2014/main" xmlns="" id="{8E333756-0614-F149-BE30-2DA89B3AF694}"/>
              </a:ext>
            </a:extLst>
          </p:cNvPr>
          <p:cNvSpPr txBox="1"/>
          <p:nvPr/>
        </p:nvSpPr>
        <p:spPr>
          <a:xfrm>
            <a:off x="5311547" y="1739153"/>
            <a:ext cx="6508377" cy="3683060"/>
          </a:xfrm>
          <a:prstGeom prst="rect">
            <a:avLst/>
          </a:prstGeom>
          <a:noFill/>
        </p:spPr>
        <p:txBody>
          <a:bodyPr wrap="square" rtlCol="0">
            <a:spAutoFit/>
          </a:bodyPr>
          <a:lstStyle/>
          <a:p>
            <a:pPr marL="457200" indent="-457200">
              <a:buFont typeface="Arial" panose="020B0604020202020204" pitchFamily="34" charset="0"/>
              <a:buChar char="•"/>
            </a:pPr>
            <a:r>
              <a:rPr lang="en-US" sz="2800" dirty="0"/>
              <a:t>Lower </a:t>
            </a:r>
            <a:r>
              <a:rPr lang="en-US" sz="2800" dirty="0" err="1"/>
              <a:t>I</a:t>
            </a:r>
            <a:r>
              <a:rPr lang="en-US" sz="2800" baseline="-25000" dirty="0" err="1"/>
              <a:t>c</a:t>
            </a:r>
            <a:r>
              <a:rPr lang="en-US" sz="2800" dirty="0"/>
              <a:t> leads to reduced noise margin and more errors</a:t>
            </a:r>
          </a:p>
          <a:p>
            <a:pPr marL="457200" indent="-457200">
              <a:buFont typeface="Arial" panose="020B0604020202020204" pitchFamily="34" charset="0"/>
              <a:buChar char="•"/>
            </a:pPr>
            <a:endParaRPr lang="en-US" sz="2800" baseline="-25000" dirty="0"/>
          </a:p>
          <a:p>
            <a:pPr marL="457200" indent="-457200">
              <a:buFont typeface="Arial" panose="020B0604020202020204" pitchFamily="34" charset="0"/>
              <a:buChar char="•"/>
            </a:pPr>
            <a:endParaRPr lang="en-US" sz="2800" baseline="-25000" dirty="0"/>
          </a:p>
          <a:p>
            <a:pPr marL="457200" indent="-457200">
              <a:buFont typeface="Arial" panose="020B0604020202020204" pitchFamily="34" charset="0"/>
              <a:buChar char="•"/>
            </a:pPr>
            <a:r>
              <a:rPr lang="en-US" sz="2800" dirty="0"/>
              <a:t>Designers choose </a:t>
            </a:r>
            <a:r>
              <a:rPr lang="en-US" sz="2800" dirty="0" err="1"/>
              <a:t>I</a:t>
            </a:r>
            <a:r>
              <a:rPr lang="en-US" sz="2800" baseline="-25000" dirty="0" err="1"/>
              <a:t>c</a:t>
            </a:r>
            <a:r>
              <a:rPr lang="en-US" sz="2800" dirty="0"/>
              <a:t> conservatively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But our design is fault-tolerant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operate at lower </a:t>
            </a:r>
            <a:r>
              <a:rPr lang="en-US" sz="2800" dirty="0" err="1"/>
              <a:t>I</a:t>
            </a:r>
            <a:r>
              <a:rPr lang="en-US" sz="2800" baseline="-25000" dirty="0" err="1"/>
              <a:t>c</a:t>
            </a:r>
            <a:endParaRPr lang="en-US" sz="2800" baseline="-25000" dirty="0"/>
          </a:p>
        </p:txBody>
      </p:sp>
      <p:sp>
        <p:nvSpPr>
          <p:cNvPr id="14" name="Rectangle: Rounded Corners 50">
            <a:extLst>
              <a:ext uri="{FF2B5EF4-FFF2-40B4-BE49-F238E27FC236}">
                <a16:creationId xmlns:a16="http://schemas.microsoft.com/office/drawing/2014/main" xmlns="" id="{4C6BAE8D-59DD-0744-97C1-DAC41A1D9BAA}"/>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 fault tolerant design functional at lower </a:t>
            </a:r>
            <a:r>
              <a:rPr lang="en-US" sz="2800" b="1" dirty="0" err="1">
                <a:solidFill>
                  <a:schemeClr val="bg1"/>
                </a:solidFill>
              </a:rPr>
              <a:t>Ic</a:t>
            </a:r>
            <a:r>
              <a:rPr lang="en-US" sz="2800" b="1" dirty="0">
                <a:solidFill>
                  <a:schemeClr val="bg1"/>
                </a:solidFill>
              </a:rPr>
              <a:t> improves energy efficiency</a:t>
            </a:r>
          </a:p>
        </p:txBody>
      </p:sp>
      <p:sp>
        <p:nvSpPr>
          <p:cNvPr id="15" name="TextBox 14">
            <a:extLst>
              <a:ext uri="{FF2B5EF4-FFF2-40B4-BE49-F238E27FC236}">
                <a16:creationId xmlns:a16="http://schemas.microsoft.com/office/drawing/2014/main" xmlns="" id="{C443DE43-C11F-7F41-875C-018E30188A49}"/>
              </a:ext>
            </a:extLst>
          </p:cNvPr>
          <p:cNvSpPr txBox="1"/>
          <p:nvPr/>
        </p:nvSpPr>
        <p:spPr>
          <a:xfrm>
            <a:off x="372076" y="5807035"/>
            <a:ext cx="11447848" cy="646331"/>
          </a:xfrm>
          <a:prstGeom prst="rect">
            <a:avLst/>
          </a:prstGeom>
          <a:noFill/>
        </p:spPr>
        <p:txBody>
          <a:bodyPr wrap="square" rtlCol="0">
            <a:spAutoFit/>
          </a:bodyPr>
          <a:lstStyle/>
          <a:p>
            <a:r>
              <a:rPr lang="en-US" dirty="0"/>
              <a:t>Ref: Ultra-Low-Power Superconductor Logic, Quentin P. Herr, Anna Y. Herr, Oliver T. Oberg, and Alexander G. Ioannidis Northrop Grumman Systems Corp., Baltimore, MD 21240</a:t>
            </a:r>
          </a:p>
        </p:txBody>
      </p:sp>
    </p:spTree>
    <p:custDataLst>
      <p:tags r:id="rId1"/>
    </p:custDataLst>
    <p:extLst>
      <p:ext uri="{BB962C8B-B14F-4D97-AF65-F5344CB8AC3E}">
        <p14:creationId xmlns:p14="http://schemas.microsoft.com/office/powerpoint/2010/main" val="2635970192"/>
      </p:ext>
    </p:extLst>
  </p:cSld>
  <p:clrMapOvr>
    <a:masterClrMapping/>
  </p:clrMapOvr>
  <mc:AlternateContent xmlns:mc="http://schemas.openxmlformats.org/markup-compatibility/2006" xmlns:p14="http://schemas.microsoft.com/office/powerpoint/2010/main">
    <mc:Choice Requires="p14">
      <p:transition spd="slow" p14:dur="2000" advTm="9758"/>
    </mc:Choice>
    <mc:Fallback xmlns="">
      <p:transition spd="slow" advTm="9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9D145C0-484D-D344-8B92-BEE6C2F41E26}"/>
              </a:ext>
            </a:extLst>
          </p:cNvPr>
          <p:cNvSpPr>
            <a:spLocks noGrp="1"/>
          </p:cNvSpPr>
          <p:nvPr>
            <p:ph type="title"/>
          </p:nvPr>
        </p:nvSpPr>
        <p:spPr/>
        <p:txBody>
          <a:bodyPr/>
          <a:lstStyle/>
          <a:p>
            <a:r>
              <a:rPr lang="en-US" dirty="0">
                <a:solidFill>
                  <a:schemeClr val="accent5">
                    <a:lumMod val="50000"/>
                  </a:schemeClr>
                </a:solidFill>
              </a:rPr>
              <a:t>Final Evaluations</a:t>
            </a:r>
          </a:p>
        </p:txBody>
      </p:sp>
      <p:graphicFrame>
        <p:nvGraphicFramePr>
          <p:cNvPr id="18" name="Chart 17">
            <a:extLst>
              <a:ext uri="{FF2B5EF4-FFF2-40B4-BE49-F238E27FC236}">
                <a16:creationId xmlns:a16="http://schemas.microsoft.com/office/drawing/2014/main" xmlns="" id="{FE4A5C9D-3337-9043-8372-A2E737DF055C}"/>
              </a:ext>
            </a:extLst>
          </p:cNvPr>
          <p:cNvGraphicFramePr>
            <a:graphicFrameLocks/>
          </p:cNvGraphicFramePr>
          <p:nvPr>
            <p:extLst>
              <p:ext uri="{D42A27DB-BD31-4B8C-83A1-F6EECF244321}">
                <p14:modId xmlns:p14="http://schemas.microsoft.com/office/powerpoint/2010/main" val="2223526502"/>
              </p:ext>
            </p:extLst>
          </p:nvPr>
        </p:nvGraphicFramePr>
        <p:xfrm>
          <a:off x="609600" y="2393447"/>
          <a:ext cx="10972800" cy="3718595"/>
        </p:xfrm>
        <a:graphic>
          <a:graphicData uri="http://schemas.openxmlformats.org/drawingml/2006/chart">
            <c:chart xmlns:c="http://schemas.openxmlformats.org/drawingml/2006/chart" xmlns:r="http://schemas.openxmlformats.org/officeDocument/2006/relationships" r:id="rId3"/>
          </a:graphicData>
        </a:graphic>
      </p:graphicFrame>
      <p:sp>
        <p:nvSpPr>
          <p:cNvPr id="20" name="Rounded Rectangular Callout 19">
            <a:extLst>
              <a:ext uri="{FF2B5EF4-FFF2-40B4-BE49-F238E27FC236}">
                <a16:creationId xmlns:a16="http://schemas.microsoft.com/office/drawing/2014/main" xmlns="" id="{9575B6C4-75F3-C44E-8DC5-5903E47186CE}"/>
              </a:ext>
            </a:extLst>
          </p:cNvPr>
          <p:cNvSpPr/>
          <p:nvPr/>
        </p:nvSpPr>
        <p:spPr>
          <a:xfrm>
            <a:off x="1467063" y="1518558"/>
            <a:ext cx="3104937" cy="874888"/>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latin typeface="Calibri"/>
              </a:rPr>
              <a:t>CMOS 16 nm</a:t>
            </a:r>
          </a:p>
        </p:txBody>
      </p:sp>
      <p:sp>
        <p:nvSpPr>
          <p:cNvPr id="21" name="Rounded Rectangular Callout 20">
            <a:extLst>
              <a:ext uri="{FF2B5EF4-FFF2-40B4-BE49-F238E27FC236}">
                <a16:creationId xmlns:a16="http://schemas.microsoft.com/office/drawing/2014/main" xmlns="" id="{40781B4F-935B-9B43-A34F-AC8A995C0BF7}"/>
              </a:ext>
            </a:extLst>
          </p:cNvPr>
          <p:cNvSpPr/>
          <p:nvPr/>
        </p:nvSpPr>
        <p:spPr>
          <a:xfrm>
            <a:off x="5037222" y="1518558"/>
            <a:ext cx="2807368" cy="874887"/>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latin typeface="Calibri"/>
              </a:rPr>
              <a:t>Superconducting Unreliable</a:t>
            </a:r>
          </a:p>
        </p:txBody>
      </p:sp>
      <p:sp>
        <p:nvSpPr>
          <p:cNvPr id="22" name="Rounded Rectangular Callout 21">
            <a:extLst>
              <a:ext uri="{FF2B5EF4-FFF2-40B4-BE49-F238E27FC236}">
                <a16:creationId xmlns:a16="http://schemas.microsoft.com/office/drawing/2014/main" xmlns="" id="{705EB427-3FE6-C14C-A64B-4C920450F0AB}"/>
              </a:ext>
            </a:extLst>
          </p:cNvPr>
          <p:cNvSpPr/>
          <p:nvPr/>
        </p:nvSpPr>
        <p:spPr>
          <a:xfrm>
            <a:off x="8309811" y="1518559"/>
            <a:ext cx="2807368" cy="874888"/>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kern="0" dirty="0">
                <a:solidFill>
                  <a:prstClr val="white"/>
                </a:solidFill>
                <a:latin typeface="Calibri"/>
              </a:rPr>
              <a:t>Superconducting Reliable</a:t>
            </a:r>
          </a:p>
        </p:txBody>
      </p:sp>
    </p:spTree>
    <p:extLst>
      <p:ext uri="{BB962C8B-B14F-4D97-AF65-F5344CB8AC3E}">
        <p14:creationId xmlns:p14="http://schemas.microsoft.com/office/powerpoint/2010/main" val="356809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9913CBC-7628-5B4E-BF77-3532EA8952B2}"/>
              </a:ext>
            </a:extLst>
          </p:cNvPr>
          <p:cNvSpPr>
            <a:spLocks noGrp="1"/>
          </p:cNvSpPr>
          <p:nvPr>
            <p:ph type="title"/>
          </p:nvPr>
        </p:nvSpPr>
        <p:spPr/>
        <p:txBody>
          <a:bodyPr/>
          <a:lstStyle/>
          <a:p>
            <a:r>
              <a:rPr lang="en-US" dirty="0">
                <a:solidFill>
                  <a:schemeClr val="accent5">
                    <a:lumMod val="50000"/>
                  </a:schemeClr>
                </a:solidFill>
              </a:rPr>
              <a:t>Conclusion</a:t>
            </a:r>
          </a:p>
        </p:txBody>
      </p:sp>
      <p:sp>
        <p:nvSpPr>
          <p:cNvPr id="2" name="Content Placeholder 1">
            <a:extLst>
              <a:ext uri="{FF2B5EF4-FFF2-40B4-BE49-F238E27FC236}">
                <a16:creationId xmlns:a16="http://schemas.microsoft.com/office/drawing/2014/main" xmlns="" id="{B3DCC5AF-9357-4347-8813-31FD0E1E434C}"/>
              </a:ext>
            </a:extLst>
          </p:cNvPr>
          <p:cNvSpPr>
            <a:spLocks noGrp="1"/>
          </p:cNvSpPr>
          <p:nvPr>
            <p:ph idx="1"/>
          </p:nvPr>
        </p:nvSpPr>
        <p:spPr/>
        <p:txBody>
          <a:bodyPr/>
          <a:lstStyle/>
          <a:p>
            <a:r>
              <a:rPr lang="en-US" dirty="0"/>
              <a:t>Design of a superconducting accelerator that fits into the technology constraints</a:t>
            </a:r>
          </a:p>
          <a:p>
            <a:endParaRPr lang="en-US" dirty="0"/>
          </a:p>
          <a:p>
            <a:r>
              <a:rPr lang="en-US" dirty="0"/>
              <a:t>Perform technology specific optimizations to reduce device cost and overcome fanout challenges</a:t>
            </a:r>
          </a:p>
          <a:p>
            <a:endParaRPr lang="en-US" dirty="0"/>
          </a:p>
          <a:p>
            <a:r>
              <a:rPr lang="en-US" dirty="0"/>
              <a:t>Present a fault tolerant design to overcome operational environment faults</a:t>
            </a:r>
          </a:p>
          <a:p>
            <a:endParaRPr lang="en-US" dirty="0"/>
          </a:p>
        </p:txBody>
      </p:sp>
    </p:spTree>
    <p:extLst>
      <p:ext uri="{BB962C8B-B14F-4D97-AF65-F5344CB8AC3E}">
        <p14:creationId xmlns:p14="http://schemas.microsoft.com/office/powerpoint/2010/main" val="425143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8586E96-4113-4349-9B1A-70B7664A592C}"/>
              </a:ext>
            </a:extLst>
          </p:cNvPr>
          <p:cNvSpPr txBox="1"/>
          <p:nvPr/>
        </p:nvSpPr>
        <p:spPr>
          <a:xfrm>
            <a:off x="4681268" y="2622430"/>
            <a:ext cx="4014158" cy="1200329"/>
          </a:xfrm>
          <a:prstGeom prst="rect">
            <a:avLst/>
          </a:prstGeom>
          <a:noFill/>
        </p:spPr>
        <p:txBody>
          <a:bodyPr wrap="square" rtlCol="0">
            <a:spAutoFit/>
          </a:bodyPr>
          <a:lstStyle/>
          <a:p>
            <a:r>
              <a:rPr lang="en-US" sz="3600" b="1" dirty="0">
                <a:solidFill>
                  <a:schemeClr val="accent2">
                    <a:lumMod val="50000"/>
                  </a:schemeClr>
                </a:solidFill>
              </a:rPr>
              <a:t>Thank you!</a:t>
            </a:r>
          </a:p>
          <a:p>
            <a:r>
              <a:rPr lang="en-US" sz="3600" b="1" dirty="0">
                <a:solidFill>
                  <a:schemeClr val="accent2">
                    <a:lumMod val="50000"/>
                  </a:schemeClr>
                </a:solidFill>
              </a:rPr>
              <a:t>Questions?</a:t>
            </a:r>
          </a:p>
        </p:txBody>
      </p:sp>
    </p:spTree>
    <p:extLst>
      <p:ext uri="{BB962C8B-B14F-4D97-AF65-F5344CB8AC3E}">
        <p14:creationId xmlns:p14="http://schemas.microsoft.com/office/powerpoint/2010/main" val="331247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AE83CF9B-8BBF-5346-9770-AA7BA20E78DC}"/>
              </a:ext>
            </a:extLst>
          </p:cNvPr>
          <p:cNvPicPr>
            <a:picLocks noChangeAspect="1"/>
          </p:cNvPicPr>
          <p:nvPr/>
        </p:nvPicPr>
        <p:blipFill>
          <a:blip r:embed="rId4"/>
          <a:stretch>
            <a:fillRect/>
          </a:stretch>
        </p:blipFill>
        <p:spPr>
          <a:xfrm>
            <a:off x="3964968" y="1610665"/>
            <a:ext cx="1112551" cy="1112551"/>
          </a:xfrm>
          <a:prstGeom prst="rect">
            <a:avLst/>
          </a:prstGeom>
        </p:spPr>
      </p:pic>
      <p:sp>
        <p:nvSpPr>
          <p:cNvPr id="4" name="Title 3">
            <a:extLst>
              <a:ext uri="{FF2B5EF4-FFF2-40B4-BE49-F238E27FC236}">
                <a16:creationId xmlns:a16="http://schemas.microsoft.com/office/drawing/2014/main" xmlns="" id="{F505AD37-27E3-494D-B944-44997403AFBA}"/>
              </a:ext>
            </a:extLst>
          </p:cNvPr>
          <p:cNvSpPr>
            <a:spLocks noGrp="1"/>
          </p:cNvSpPr>
          <p:nvPr>
            <p:ph type="title"/>
          </p:nvPr>
        </p:nvSpPr>
        <p:spPr/>
        <p:txBody>
          <a:bodyPr>
            <a:normAutofit/>
          </a:bodyPr>
          <a:lstStyle/>
          <a:p>
            <a:r>
              <a:rPr lang="en-US" dirty="0">
                <a:solidFill>
                  <a:schemeClr val="accent5">
                    <a:lumMod val="50000"/>
                  </a:schemeClr>
                </a:solidFill>
              </a:rPr>
              <a:t>The Post Moore’s Law Era</a:t>
            </a:r>
            <a:endParaRPr lang="en-US" dirty="0"/>
          </a:p>
        </p:txBody>
      </p:sp>
      <p:pic>
        <p:nvPicPr>
          <p:cNvPr id="5" name="Content Placeholder 4" descr="Computer">
            <a:extLst>
              <a:ext uri="{FF2B5EF4-FFF2-40B4-BE49-F238E27FC236}">
                <a16:creationId xmlns:a16="http://schemas.microsoft.com/office/drawing/2014/main" xmlns="" id="{F8502ADB-18B6-E44A-85BF-3FD2CD9D2524}"/>
              </a:ext>
            </a:extLst>
          </p:cNvPr>
          <p:cNvPicPr>
            <a:picLocks noGrp="1" noChangeAspect="1"/>
          </p:cNvPicPr>
          <p:nvPr>
            <p:ph idx="1"/>
          </p:nvPr>
        </p:nvPicPr>
        <p:blipFill>
          <a:blip r:embed="rId5">
            <a:extLst>
              <a:ext uri="{96DAC541-7B7A-43D3-8B79-37D633B846F1}">
                <asvg:svgBlip xmlns:asvg="http://schemas.microsoft.com/office/drawing/2016/SVG/main" xmlns="" r:embed="rId6"/>
              </a:ext>
            </a:extLst>
          </a:blip>
          <a:stretch>
            <a:fillRect/>
          </a:stretch>
        </p:blipFill>
        <p:spPr>
          <a:xfrm>
            <a:off x="207859" y="3388397"/>
            <a:ext cx="666913" cy="558712"/>
          </a:xfrm>
        </p:spPr>
      </p:pic>
      <p:pic>
        <p:nvPicPr>
          <p:cNvPr id="7" name="Graphic 6" descr="Internet">
            <a:extLst>
              <a:ext uri="{FF2B5EF4-FFF2-40B4-BE49-F238E27FC236}">
                <a16:creationId xmlns:a16="http://schemas.microsoft.com/office/drawing/2014/main" xmlns="" id="{DC26485C-6AA3-8D4D-85DC-4953750A0D4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07859" y="1873586"/>
            <a:ext cx="812428" cy="680618"/>
          </a:xfrm>
          <a:prstGeom prst="rect">
            <a:avLst/>
          </a:prstGeom>
        </p:spPr>
      </p:pic>
      <p:pic>
        <p:nvPicPr>
          <p:cNvPr id="9" name="Graphic 8" descr="Cloud Computing">
            <a:extLst>
              <a:ext uri="{FF2B5EF4-FFF2-40B4-BE49-F238E27FC236}">
                <a16:creationId xmlns:a16="http://schemas.microsoft.com/office/drawing/2014/main" xmlns="" id="{86DAD631-7C04-9742-AFE9-ED74ABFDD77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445292" y="4416710"/>
            <a:ext cx="979824" cy="820855"/>
          </a:xfrm>
          <a:prstGeom prst="rect">
            <a:avLst/>
          </a:prstGeom>
        </p:spPr>
      </p:pic>
      <p:pic>
        <p:nvPicPr>
          <p:cNvPr id="11" name="Graphic 10" descr="Taxi">
            <a:extLst>
              <a:ext uri="{FF2B5EF4-FFF2-40B4-BE49-F238E27FC236}">
                <a16:creationId xmlns:a16="http://schemas.microsoft.com/office/drawing/2014/main" xmlns="" id="{06AC737F-127E-6A4E-95F2-EEE389BF23F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37670" y="4498880"/>
            <a:ext cx="956917" cy="801665"/>
          </a:xfrm>
          <a:prstGeom prst="rect">
            <a:avLst/>
          </a:prstGeom>
        </p:spPr>
      </p:pic>
      <p:pic>
        <p:nvPicPr>
          <p:cNvPr id="13" name="Graphic 12" descr="Game controller">
            <a:extLst>
              <a:ext uri="{FF2B5EF4-FFF2-40B4-BE49-F238E27FC236}">
                <a16:creationId xmlns:a16="http://schemas.microsoft.com/office/drawing/2014/main" xmlns="" id="{C59B9AA7-5BB2-E947-BD21-EA4651CD5333}"/>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445293" y="3287940"/>
            <a:ext cx="979823" cy="820854"/>
          </a:xfrm>
          <a:prstGeom prst="rect">
            <a:avLst/>
          </a:prstGeom>
        </p:spPr>
      </p:pic>
      <p:pic>
        <p:nvPicPr>
          <p:cNvPr id="15" name="Picture 14">
            <a:extLst>
              <a:ext uri="{FF2B5EF4-FFF2-40B4-BE49-F238E27FC236}">
                <a16:creationId xmlns:a16="http://schemas.microsoft.com/office/drawing/2014/main" xmlns="" id="{B2B12E50-7E64-BE4F-A263-29EEB186DECA}"/>
              </a:ext>
            </a:extLst>
          </p:cNvPr>
          <p:cNvPicPr>
            <a:picLocks noChangeAspect="1"/>
          </p:cNvPicPr>
          <p:nvPr/>
        </p:nvPicPr>
        <p:blipFill>
          <a:blip r:embed="rId15"/>
          <a:stretch>
            <a:fillRect/>
          </a:stretch>
        </p:blipFill>
        <p:spPr>
          <a:xfrm>
            <a:off x="2038055" y="1560205"/>
            <a:ext cx="1201585" cy="680619"/>
          </a:xfrm>
          <a:prstGeom prst="rect">
            <a:avLst/>
          </a:prstGeom>
        </p:spPr>
      </p:pic>
      <p:pic>
        <p:nvPicPr>
          <p:cNvPr id="16" name="Picture 15">
            <a:extLst>
              <a:ext uri="{FF2B5EF4-FFF2-40B4-BE49-F238E27FC236}">
                <a16:creationId xmlns:a16="http://schemas.microsoft.com/office/drawing/2014/main" xmlns="" id="{F68CC50E-A26E-AE43-8612-12253DAF68EB}"/>
              </a:ext>
            </a:extLst>
          </p:cNvPr>
          <p:cNvPicPr>
            <a:picLocks noChangeAspect="1"/>
          </p:cNvPicPr>
          <p:nvPr/>
        </p:nvPicPr>
        <p:blipFill>
          <a:blip r:embed="rId16"/>
          <a:stretch>
            <a:fillRect/>
          </a:stretch>
        </p:blipFill>
        <p:spPr>
          <a:xfrm>
            <a:off x="2094951" y="4899712"/>
            <a:ext cx="1106461" cy="1124525"/>
          </a:xfrm>
          <a:prstGeom prst="rect">
            <a:avLst/>
          </a:prstGeom>
        </p:spPr>
      </p:pic>
      <p:sp>
        <p:nvSpPr>
          <p:cNvPr id="17" name="Rounded Rectangle 16">
            <a:extLst>
              <a:ext uri="{FF2B5EF4-FFF2-40B4-BE49-F238E27FC236}">
                <a16:creationId xmlns:a16="http://schemas.microsoft.com/office/drawing/2014/main" xmlns="" id="{AD45A37F-2CC5-6A4B-AFDD-58A2E314297D}"/>
              </a:ext>
            </a:extLst>
          </p:cNvPr>
          <p:cNvSpPr/>
          <p:nvPr/>
        </p:nvSpPr>
        <p:spPr>
          <a:xfrm>
            <a:off x="1055117" y="2489097"/>
            <a:ext cx="3186130" cy="79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Growing Computational needs</a:t>
            </a:r>
          </a:p>
        </p:txBody>
      </p:sp>
      <p:sp>
        <p:nvSpPr>
          <p:cNvPr id="20" name="Rounded Rectangle 19">
            <a:extLst>
              <a:ext uri="{FF2B5EF4-FFF2-40B4-BE49-F238E27FC236}">
                <a16:creationId xmlns:a16="http://schemas.microsoft.com/office/drawing/2014/main" xmlns="" id="{C9B88F08-E248-CC46-A9DC-7962749C24A1}"/>
              </a:ext>
            </a:extLst>
          </p:cNvPr>
          <p:cNvSpPr/>
          <p:nvPr/>
        </p:nvSpPr>
        <p:spPr>
          <a:xfrm>
            <a:off x="1047948" y="3287941"/>
            <a:ext cx="3193300" cy="7596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Limited Power Budgets </a:t>
            </a:r>
          </a:p>
        </p:txBody>
      </p:sp>
      <p:sp>
        <p:nvSpPr>
          <p:cNvPr id="21" name="Rounded Rectangle 20">
            <a:extLst>
              <a:ext uri="{FF2B5EF4-FFF2-40B4-BE49-F238E27FC236}">
                <a16:creationId xmlns:a16="http://schemas.microsoft.com/office/drawing/2014/main" xmlns="" id="{C388FBC7-10E6-E14D-AB3B-D2CCDBF6D515}"/>
              </a:ext>
            </a:extLst>
          </p:cNvPr>
          <p:cNvSpPr/>
          <p:nvPr/>
        </p:nvSpPr>
        <p:spPr>
          <a:xfrm>
            <a:off x="1055117" y="4064462"/>
            <a:ext cx="3193299" cy="7152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Energy-Efficiency?</a:t>
            </a:r>
          </a:p>
        </p:txBody>
      </p:sp>
      <p:pic>
        <p:nvPicPr>
          <p:cNvPr id="23" name="Picture 22" descr="A map with text&#10;&#10;Description automatically generated">
            <a:extLst>
              <a:ext uri="{FF2B5EF4-FFF2-40B4-BE49-F238E27FC236}">
                <a16:creationId xmlns:a16="http://schemas.microsoft.com/office/drawing/2014/main" xmlns="" id="{F371D880-2C06-AB4C-99A1-67B269008DD9}"/>
              </a:ext>
            </a:extLst>
          </p:cNvPr>
          <p:cNvPicPr>
            <a:picLocks noChangeAspect="1"/>
          </p:cNvPicPr>
          <p:nvPr/>
        </p:nvPicPr>
        <p:blipFill>
          <a:blip r:embed="rId17"/>
          <a:stretch>
            <a:fillRect/>
          </a:stretch>
        </p:blipFill>
        <p:spPr>
          <a:xfrm>
            <a:off x="5370543" y="1357053"/>
            <a:ext cx="6616172" cy="3711091"/>
          </a:xfrm>
          <a:prstGeom prst="rect">
            <a:avLst/>
          </a:prstGeom>
        </p:spPr>
      </p:pic>
      <p:sp>
        <p:nvSpPr>
          <p:cNvPr id="24" name="TextBox 23">
            <a:extLst>
              <a:ext uri="{FF2B5EF4-FFF2-40B4-BE49-F238E27FC236}">
                <a16:creationId xmlns:a16="http://schemas.microsoft.com/office/drawing/2014/main" xmlns="" id="{5697DAA6-378D-6F4B-A751-1F64C3380C78}"/>
              </a:ext>
            </a:extLst>
          </p:cNvPr>
          <p:cNvSpPr txBox="1"/>
          <p:nvPr/>
        </p:nvSpPr>
        <p:spPr>
          <a:xfrm>
            <a:off x="5884655" y="5131615"/>
            <a:ext cx="4586066" cy="369332"/>
          </a:xfrm>
          <a:prstGeom prst="rect">
            <a:avLst/>
          </a:prstGeom>
          <a:noFill/>
        </p:spPr>
        <p:txBody>
          <a:bodyPr wrap="square" rtlCol="0">
            <a:spAutoFit/>
          </a:bodyPr>
          <a:lstStyle/>
          <a:p>
            <a:r>
              <a:rPr lang="en-US" dirty="0">
                <a:solidFill>
                  <a:prstClr val="black"/>
                </a:solidFill>
                <a:latin typeface="Arial" panose="020B0604020202020204"/>
              </a:rPr>
              <a:t>Ref: IRDS Roadmap 2017 (Beyond CMOS)</a:t>
            </a:r>
          </a:p>
        </p:txBody>
      </p:sp>
      <p:sp>
        <p:nvSpPr>
          <p:cNvPr id="26" name="Rounded Rectangle 25">
            <a:extLst>
              <a:ext uri="{FF2B5EF4-FFF2-40B4-BE49-F238E27FC236}">
                <a16:creationId xmlns:a16="http://schemas.microsoft.com/office/drawing/2014/main" xmlns="" id="{B29CF7F0-97E6-A044-82A4-95A02A9D2B82}"/>
              </a:ext>
            </a:extLst>
          </p:cNvPr>
          <p:cNvSpPr/>
          <p:nvPr/>
        </p:nvSpPr>
        <p:spPr>
          <a:xfrm>
            <a:off x="8177688" y="2973523"/>
            <a:ext cx="3633312" cy="12826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Superconducting technology?</a:t>
            </a:r>
          </a:p>
        </p:txBody>
      </p:sp>
      <p:sp>
        <p:nvSpPr>
          <p:cNvPr id="18" name="Title 3">
            <a:extLst>
              <a:ext uri="{FF2B5EF4-FFF2-40B4-BE49-F238E27FC236}">
                <a16:creationId xmlns:a16="http://schemas.microsoft.com/office/drawing/2014/main" xmlns="" id="{A1FD881A-6433-F24D-9DEB-488A8EB01BEB}"/>
              </a:ext>
            </a:extLst>
          </p:cNvPr>
          <p:cNvSpPr txBox="1">
            <a:spLocks/>
          </p:cNvSpPr>
          <p:nvPr/>
        </p:nvSpPr>
        <p:spPr>
          <a:xfrm>
            <a:off x="381000" y="1436479"/>
            <a:ext cx="11430000" cy="10147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endParaRPr lang="en-US" dirty="0">
              <a:solidFill>
                <a:schemeClr val="accent5">
                  <a:lumMod val="50000"/>
                </a:schemeClr>
              </a:solidFill>
            </a:endParaRPr>
          </a:p>
        </p:txBody>
      </p:sp>
      <p:sp>
        <p:nvSpPr>
          <p:cNvPr id="27" name="Rectangle: Rounded Corners 50">
            <a:extLst>
              <a:ext uri="{FF2B5EF4-FFF2-40B4-BE49-F238E27FC236}">
                <a16:creationId xmlns:a16="http://schemas.microsoft.com/office/drawing/2014/main" xmlns="" id="{B07636D6-0500-974E-8900-1AA3FD96FBFC}"/>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Superconducting technology is a potential alternative to CMOS</a:t>
            </a:r>
          </a:p>
        </p:txBody>
      </p:sp>
    </p:spTree>
    <p:custDataLst>
      <p:tags r:id="rId1"/>
    </p:custDataLst>
    <p:extLst>
      <p:ext uri="{BB962C8B-B14F-4D97-AF65-F5344CB8AC3E}">
        <p14:creationId xmlns:p14="http://schemas.microsoft.com/office/powerpoint/2010/main" val="3373920571"/>
      </p:ext>
    </p:extLst>
  </p:cSld>
  <p:clrMapOvr>
    <a:masterClrMapping/>
  </p:clrMapOvr>
  <mc:AlternateContent xmlns:mc="http://schemas.openxmlformats.org/markup-compatibility/2006" xmlns:p14="http://schemas.microsoft.com/office/powerpoint/2010/main">
    <mc:Choice Requires="p14">
      <p:transition spd="slow" p14:dur="2000" advTm="52088"/>
    </mc:Choice>
    <mc:Fallback xmlns="">
      <p:transition spd="slow" advTm="52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350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childTnLst>
                                </p:cTn>
                              </p:par>
                              <p:par>
                                <p:cTn id="21" presetID="9" presetClass="entr" presetSubtype="0" fill="hold" grpId="0" nodeType="withEffect">
                                  <p:stCondLst>
                                    <p:cond delay="400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4"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rved Up Arrow 46">
            <a:extLst>
              <a:ext uri="{FF2B5EF4-FFF2-40B4-BE49-F238E27FC236}">
                <a16:creationId xmlns:a16="http://schemas.microsoft.com/office/drawing/2014/main" xmlns="" id="{97347F97-9932-8544-A7B4-998BDA90CBE0}"/>
              </a:ext>
            </a:extLst>
          </p:cNvPr>
          <p:cNvSpPr/>
          <p:nvPr/>
        </p:nvSpPr>
        <p:spPr>
          <a:xfrm>
            <a:off x="6241995" y="5104776"/>
            <a:ext cx="2208324" cy="53671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Up Arrow 53">
            <a:extLst>
              <a:ext uri="{FF2B5EF4-FFF2-40B4-BE49-F238E27FC236}">
                <a16:creationId xmlns:a16="http://schemas.microsoft.com/office/drawing/2014/main" xmlns="" id="{B8B73A60-EB62-474B-B3D9-C4343619F770}"/>
              </a:ext>
            </a:extLst>
          </p:cNvPr>
          <p:cNvSpPr/>
          <p:nvPr/>
        </p:nvSpPr>
        <p:spPr>
          <a:xfrm>
            <a:off x="7505349" y="5005269"/>
            <a:ext cx="279971" cy="849046"/>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a:extLst>
              <a:ext uri="{FF2B5EF4-FFF2-40B4-BE49-F238E27FC236}">
                <a16:creationId xmlns:a16="http://schemas.microsoft.com/office/drawing/2014/main" xmlns="" id="{AB9ABE62-6171-F34B-B3F1-7940AA3811E3}"/>
              </a:ext>
            </a:extLst>
          </p:cNvPr>
          <p:cNvSpPr/>
          <p:nvPr/>
        </p:nvSpPr>
        <p:spPr>
          <a:xfrm>
            <a:off x="7135159" y="5005269"/>
            <a:ext cx="279971" cy="849046"/>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a:extLst>
              <a:ext uri="{FF2B5EF4-FFF2-40B4-BE49-F238E27FC236}">
                <a16:creationId xmlns:a16="http://schemas.microsoft.com/office/drawing/2014/main" xmlns="" id="{28B0ABF9-7616-6049-A901-6A94F2B22A4E}"/>
              </a:ext>
            </a:extLst>
          </p:cNvPr>
          <p:cNvSpPr/>
          <p:nvPr/>
        </p:nvSpPr>
        <p:spPr>
          <a:xfrm>
            <a:off x="6713823" y="4979377"/>
            <a:ext cx="279971" cy="849046"/>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28430689-8796-D544-B593-B4A5E6E193E6}"/>
              </a:ext>
            </a:extLst>
          </p:cNvPr>
          <p:cNvSpPr>
            <a:spLocks noGrp="1"/>
          </p:cNvSpPr>
          <p:nvPr>
            <p:ph type="title"/>
          </p:nvPr>
        </p:nvSpPr>
        <p:spPr/>
        <p:txBody>
          <a:bodyPr/>
          <a:lstStyle/>
          <a:p>
            <a:r>
              <a:rPr lang="en-US" dirty="0">
                <a:solidFill>
                  <a:schemeClr val="accent5">
                    <a:lumMod val="50000"/>
                  </a:schemeClr>
                </a:solidFill>
              </a:rPr>
              <a:t>What is Superconducting Logic?</a:t>
            </a:r>
            <a:endParaRPr lang="en-US" dirty="0"/>
          </a:p>
        </p:txBody>
      </p:sp>
      <p:sp>
        <p:nvSpPr>
          <p:cNvPr id="9" name="Direct Access Storage 8">
            <a:extLst>
              <a:ext uri="{FF2B5EF4-FFF2-40B4-BE49-F238E27FC236}">
                <a16:creationId xmlns:a16="http://schemas.microsoft.com/office/drawing/2014/main" xmlns="" id="{1B6D0315-C30D-9143-9AEA-5C93F6C9DE19}"/>
              </a:ext>
            </a:extLst>
          </p:cNvPr>
          <p:cNvSpPr/>
          <p:nvPr/>
        </p:nvSpPr>
        <p:spPr>
          <a:xfrm>
            <a:off x="668619" y="1782285"/>
            <a:ext cx="2055137" cy="669956"/>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Metal</a:t>
            </a:r>
          </a:p>
        </p:txBody>
      </p:sp>
      <p:sp>
        <p:nvSpPr>
          <p:cNvPr id="14" name="Right Arrow 13">
            <a:extLst>
              <a:ext uri="{FF2B5EF4-FFF2-40B4-BE49-F238E27FC236}">
                <a16:creationId xmlns:a16="http://schemas.microsoft.com/office/drawing/2014/main" xmlns="" id="{F8D2E06F-F8F9-5E48-8415-71115A7DF411}"/>
              </a:ext>
            </a:extLst>
          </p:cNvPr>
          <p:cNvSpPr/>
          <p:nvPr/>
        </p:nvSpPr>
        <p:spPr>
          <a:xfrm>
            <a:off x="668617" y="2436461"/>
            <a:ext cx="2055137"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D7E80C9B-ADDC-2A41-8FA0-26260C346FA5}"/>
              </a:ext>
            </a:extLst>
          </p:cNvPr>
          <p:cNvSpPr txBox="1"/>
          <p:nvPr/>
        </p:nvSpPr>
        <p:spPr>
          <a:xfrm>
            <a:off x="2720596" y="2393993"/>
            <a:ext cx="1805049" cy="461665"/>
          </a:xfrm>
          <a:prstGeom prst="rect">
            <a:avLst/>
          </a:prstGeom>
          <a:noFill/>
        </p:spPr>
        <p:txBody>
          <a:bodyPr wrap="square" rtlCol="0">
            <a:spAutoFit/>
          </a:bodyPr>
          <a:lstStyle/>
          <a:p>
            <a:r>
              <a:rPr lang="en-US" sz="2400" dirty="0"/>
              <a:t>Current</a:t>
            </a:r>
          </a:p>
        </p:txBody>
      </p:sp>
      <p:pic>
        <p:nvPicPr>
          <p:cNvPr id="19" name="Graphic 18" descr="Arrow: Straight">
            <a:extLst>
              <a:ext uri="{FF2B5EF4-FFF2-40B4-BE49-F238E27FC236}">
                <a16:creationId xmlns:a16="http://schemas.microsoft.com/office/drawing/2014/main" xmlns="" id="{B83799DD-9556-D142-97B2-17A8D670B9D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0800000">
            <a:off x="3434376" y="1710576"/>
            <a:ext cx="1932446" cy="849045"/>
          </a:xfrm>
          <a:prstGeom prst="rect">
            <a:avLst/>
          </a:prstGeom>
        </p:spPr>
      </p:pic>
      <p:sp>
        <p:nvSpPr>
          <p:cNvPr id="20" name="TextBox 19">
            <a:extLst>
              <a:ext uri="{FF2B5EF4-FFF2-40B4-BE49-F238E27FC236}">
                <a16:creationId xmlns:a16="http://schemas.microsoft.com/office/drawing/2014/main" xmlns="" id="{CDB57EE7-D21B-BF46-8110-369D038732D1}"/>
              </a:ext>
            </a:extLst>
          </p:cNvPr>
          <p:cNvSpPr txBox="1"/>
          <p:nvPr/>
        </p:nvSpPr>
        <p:spPr>
          <a:xfrm>
            <a:off x="912249" y="1327054"/>
            <a:ext cx="1805049" cy="461665"/>
          </a:xfrm>
          <a:prstGeom prst="rect">
            <a:avLst/>
          </a:prstGeom>
          <a:noFill/>
        </p:spPr>
        <p:txBody>
          <a:bodyPr wrap="square" rtlCol="0">
            <a:spAutoFit/>
          </a:bodyPr>
          <a:lstStyle/>
          <a:p>
            <a:r>
              <a:rPr lang="en-US" sz="2400" dirty="0"/>
              <a:t>Conductor</a:t>
            </a:r>
          </a:p>
        </p:txBody>
      </p:sp>
      <p:sp>
        <p:nvSpPr>
          <p:cNvPr id="21" name="Direct Access Storage 20">
            <a:extLst>
              <a:ext uri="{FF2B5EF4-FFF2-40B4-BE49-F238E27FC236}">
                <a16:creationId xmlns:a16="http://schemas.microsoft.com/office/drawing/2014/main" xmlns="" id="{4551ACE5-DF7B-1841-B738-8E5FB78A1E7E}"/>
              </a:ext>
            </a:extLst>
          </p:cNvPr>
          <p:cNvSpPr/>
          <p:nvPr/>
        </p:nvSpPr>
        <p:spPr>
          <a:xfrm>
            <a:off x="5768544" y="1710576"/>
            <a:ext cx="2055137" cy="669956"/>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Metal</a:t>
            </a:r>
          </a:p>
        </p:txBody>
      </p:sp>
      <p:sp>
        <p:nvSpPr>
          <p:cNvPr id="22" name="Right Arrow 21">
            <a:extLst>
              <a:ext uri="{FF2B5EF4-FFF2-40B4-BE49-F238E27FC236}">
                <a16:creationId xmlns:a16="http://schemas.microsoft.com/office/drawing/2014/main" xmlns="" id="{90211A06-0B57-2D4A-907F-C28730A8CBCC}"/>
              </a:ext>
            </a:extLst>
          </p:cNvPr>
          <p:cNvSpPr/>
          <p:nvPr/>
        </p:nvSpPr>
        <p:spPr>
          <a:xfrm>
            <a:off x="5826239" y="2363973"/>
            <a:ext cx="2055137"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52DEB87E-3237-E040-843D-881D050B6F0D}"/>
              </a:ext>
            </a:extLst>
          </p:cNvPr>
          <p:cNvSpPr txBox="1"/>
          <p:nvPr/>
        </p:nvSpPr>
        <p:spPr>
          <a:xfrm>
            <a:off x="7805607" y="2318203"/>
            <a:ext cx="1805049" cy="461665"/>
          </a:xfrm>
          <a:prstGeom prst="rect">
            <a:avLst/>
          </a:prstGeom>
          <a:noFill/>
        </p:spPr>
        <p:txBody>
          <a:bodyPr wrap="square" rtlCol="0">
            <a:spAutoFit/>
          </a:bodyPr>
          <a:lstStyle/>
          <a:p>
            <a:r>
              <a:rPr lang="en-US" sz="2400" dirty="0"/>
              <a:t>Current</a:t>
            </a:r>
          </a:p>
        </p:txBody>
      </p:sp>
      <p:sp>
        <p:nvSpPr>
          <p:cNvPr id="25" name="TextBox 24">
            <a:extLst>
              <a:ext uri="{FF2B5EF4-FFF2-40B4-BE49-F238E27FC236}">
                <a16:creationId xmlns:a16="http://schemas.microsoft.com/office/drawing/2014/main" xmlns="" id="{64938CC5-AB4B-AA47-902D-37F52DCD71D7}"/>
              </a:ext>
            </a:extLst>
          </p:cNvPr>
          <p:cNvSpPr txBox="1"/>
          <p:nvPr/>
        </p:nvSpPr>
        <p:spPr>
          <a:xfrm>
            <a:off x="5742746" y="1204799"/>
            <a:ext cx="2707573" cy="461665"/>
          </a:xfrm>
          <a:prstGeom prst="rect">
            <a:avLst/>
          </a:prstGeom>
          <a:noFill/>
        </p:spPr>
        <p:txBody>
          <a:bodyPr wrap="square" rtlCol="0">
            <a:spAutoFit/>
          </a:bodyPr>
          <a:lstStyle/>
          <a:p>
            <a:r>
              <a:rPr lang="en-US" sz="2400" dirty="0"/>
              <a:t>Superconductor</a:t>
            </a:r>
          </a:p>
        </p:txBody>
      </p:sp>
      <p:sp>
        <p:nvSpPr>
          <p:cNvPr id="26" name="TextBox 25">
            <a:extLst>
              <a:ext uri="{FF2B5EF4-FFF2-40B4-BE49-F238E27FC236}">
                <a16:creationId xmlns:a16="http://schemas.microsoft.com/office/drawing/2014/main" xmlns="" id="{B128C465-0886-3A45-BA21-50CD574F65B3}"/>
              </a:ext>
            </a:extLst>
          </p:cNvPr>
          <p:cNvSpPr txBox="1"/>
          <p:nvPr/>
        </p:nvSpPr>
        <p:spPr>
          <a:xfrm>
            <a:off x="3434378" y="1179794"/>
            <a:ext cx="2055137" cy="830997"/>
          </a:xfrm>
          <a:prstGeom prst="rect">
            <a:avLst/>
          </a:prstGeom>
          <a:noFill/>
        </p:spPr>
        <p:txBody>
          <a:bodyPr wrap="square" rtlCol="0">
            <a:spAutoFit/>
          </a:bodyPr>
          <a:lstStyle/>
          <a:p>
            <a:pPr algn="ctr"/>
            <a:r>
              <a:rPr lang="en-US" sz="2400" dirty="0"/>
              <a:t>Reduce Temperature</a:t>
            </a:r>
          </a:p>
        </p:txBody>
      </p:sp>
      <p:sp>
        <p:nvSpPr>
          <p:cNvPr id="27" name="TextBox 26">
            <a:extLst>
              <a:ext uri="{FF2B5EF4-FFF2-40B4-BE49-F238E27FC236}">
                <a16:creationId xmlns:a16="http://schemas.microsoft.com/office/drawing/2014/main" xmlns="" id="{89AF39B2-6C5F-BB44-BF29-7565288E7764}"/>
              </a:ext>
            </a:extLst>
          </p:cNvPr>
          <p:cNvSpPr txBox="1"/>
          <p:nvPr/>
        </p:nvSpPr>
        <p:spPr>
          <a:xfrm>
            <a:off x="7805606" y="2168123"/>
            <a:ext cx="1805049" cy="830997"/>
          </a:xfrm>
          <a:prstGeom prst="rect">
            <a:avLst/>
          </a:prstGeom>
          <a:noFill/>
        </p:spPr>
        <p:txBody>
          <a:bodyPr wrap="square" rtlCol="0">
            <a:spAutoFit/>
          </a:bodyPr>
          <a:lstStyle/>
          <a:p>
            <a:r>
              <a:rPr lang="en-US" sz="2400" dirty="0"/>
              <a:t>Critical Current</a:t>
            </a:r>
          </a:p>
        </p:txBody>
      </p:sp>
      <p:sp>
        <p:nvSpPr>
          <p:cNvPr id="28" name="Direct Access Storage 27">
            <a:extLst>
              <a:ext uri="{FF2B5EF4-FFF2-40B4-BE49-F238E27FC236}">
                <a16:creationId xmlns:a16="http://schemas.microsoft.com/office/drawing/2014/main" xmlns="" id="{50B9DD46-4149-894B-BF0A-3B091A04BC92}"/>
              </a:ext>
            </a:extLst>
          </p:cNvPr>
          <p:cNvSpPr/>
          <p:nvPr/>
        </p:nvSpPr>
        <p:spPr>
          <a:xfrm>
            <a:off x="2049838" y="4403281"/>
            <a:ext cx="881833" cy="601991"/>
          </a:xfrm>
          <a:prstGeom prst="flowChartMagneticDrum">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Direct Access Storage 28">
            <a:extLst>
              <a:ext uri="{FF2B5EF4-FFF2-40B4-BE49-F238E27FC236}">
                <a16:creationId xmlns:a16="http://schemas.microsoft.com/office/drawing/2014/main" xmlns="" id="{0CFD72B2-D3BC-2F40-8852-3E2435342676}"/>
              </a:ext>
            </a:extLst>
          </p:cNvPr>
          <p:cNvSpPr/>
          <p:nvPr/>
        </p:nvSpPr>
        <p:spPr>
          <a:xfrm>
            <a:off x="2636490" y="4403280"/>
            <a:ext cx="295181" cy="601991"/>
          </a:xfrm>
          <a:prstGeom prst="flowChartMagneticDrum">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Direct Access Storage 29">
            <a:extLst>
              <a:ext uri="{FF2B5EF4-FFF2-40B4-BE49-F238E27FC236}">
                <a16:creationId xmlns:a16="http://schemas.microsoft.com/office/drawing/2014/main" xmlns="" id="{6F885528-89CD-114E-81E2-EA57236B6B0D}"/>
              </a:ext>
            </a:extLst>
          </p:cNvPr>
          <p:cNvSpPr/>
          <p:nvPr/>
        </p:nvSpPr>
        <p:spPr>
          <a:xfrm>
            <a:off x="2784080" y="4403279"/>
            <a:ext cx="734243" cy="601991"/>
          </a:xfrm>
          <a:prstGeom prst="flowChartMagneticDrum">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TextBox 30">
            <a:extLst>
              <a:ext uri="{FF2B5EF4-FFF2-40B4-BE49-F238E27FC236}">
                <a16:creationId xmlns:a16="http://schemas.microsoft.com/office/drawing/2014/main" xmlns="" id="{C343DD6D-0897-7E45-9E2E-E20E187AD8AA}"/>
              </a:ext>
            </a:extLst>
          </p:cNvPr>
          <p:cNvSpPr txBox="1"/>
          <p:nvPr/>
        </p:nvSpPr>
        <p:spPr>
          <a:xfrm>
            <a:off x="1580373" y="5168177"/>
            <a:ext cx="4049486" cy="830997"/>
          </a:xfrm>
          <a:prstGeom prst="rect">
            <a:avLst/>
          </a:prstGeom>
          <a:noFill/>
        </p:spPr>
        <p:txBody>
          <a:bodyPr wrap="square" rtlCol="0">
            <a:spAutoFit/>
          </a:bodyPr>
          <a:lstStyle/>
          <a:p>
            <a:r>
              <a:rPr lang="en-US" sz="2400" dirty="0"/>
              <a:t>Josephson Junction</a:t>
            </a:r>
          </a:p>
          <a:p>
            <a:pPr marL="342900" indent="-342900">
              <a:buFont typeface="Arial" panose="020B0604020202020204" pitchFamily="34" charset="0"/>
              <a:buChar char="•"/>
            </a:pPr>
            <a:r>
              <a:rPr lang="en-US" sz="2400" dirty="0"/>
              <a:t>Very fast switching device</a:t>
            </a:r>
          </a:p>
        </p:txBody>
      </p:sp>
      <p:sp>
        <p:nvSpPr>
          <p:cNvPr id="32" name="Donut 31">
            <a:extLst>
              <a:ext uri="{FF2B5EF4-FFF2-40B4-BE49-F238E27FC236}">
                <a16:creationId xmlns:a16="http://schemas.microsoft.com/office/drawing/2014/main" xmlns="" id="{BA51F2DE-9E71-6140-A29F-B79D5DEBD73A}"/>
              </a:ext>
            </a:extLst>
          </p:cNvPr>
          <p:cNvSpPr/>
          <p:nvPr/>
        </p:nvSpPr>
        <p:spPr>
          <a:xfrm>
            <a:off x="6273038" y="4385970"/>
            <a:ext cx="2055136" cy="849046"/>
          </a:xfrm>
          <a:prstGeom prst="don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rect Access Storage 32">
            <a:extLst>
              <a:ext uri="{FF2B5EF4-FFF2-40B4-BE49-F238E27FC236}">
                <a16:creationId xmlns:a16="http://schemas.microsoft.com/office/drawing/2014/main" xmlns="" id="{3C4FC4C4-F06F-934D-BB09-668F9237C072}"/>
              </a:ext>
            </a:extLst>
          </p:cNvPr>
          <p:cNvSpPr/>
          <p:nvPr/>
        </p:nvSpPr>
        <p:spPr>
          <a:xfrm>
            <a:off x="7021033" y="4387118"/>
            <a:ext cx="255105" cy="215133"/>
          </a:xfrm>
          <a:prstGeom prst="flowChartMagneticDrum">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Direct Access Storage 33">
            <a:extLst>
              <a:ext uri="{FF2B5EF4-FFF2-40B4-BE49-F238E27FC236}">
                <a16:creationId xmlns:a16="http://schemas.microsoft.com/office/drawing/2014/main" xmlns="" id="{73F7F829-43E1-C84C-BD77-04E275670E63}"/>
              </a:ext>
            </a:extLst>
          </p:cNvPr>
          <p:cNvSpPr/>
          <p:nvPr/>
        </p:nvSpPr>
        <p:spPr>
          <a:xfrm>
            <a:off x="7201142" y="4385971"/>
            <a:ext cx="148006" cy="215133"/>
          </a:xfrm>
          <a:prstGeom prst="flowChartMagneticDru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5" name="Direct Access Storage 34">
            <a:extLst>
              <a:ext uri="{FF2B5EF4-FFF2-40B4-BE49-F238E27FC236}">
                <a16:creationId xmlns:a16="http://schemas.microsoft.com/office/drawing/2014/main" xmlns="" id="{E8DC6BAA-EBF1-CE4D-992F-E7107B9DE73A}"/>
              </a:ext>
            </a:extLst>
          </p:cNvPr>
          <p:cNvSpPr/>
          <p:nvPr/>
        </p:nvSpPr>
        <p:spPr>
          <a:xfrm>
            <a:off x="7300607" y="4384824"/>
            <a:ext cx="255105" cy="215133"/>
          </a:xfrm>
          <a:prstGeom prst="flowChartMagneticDrum">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8" name="TextBox 47">
            <a:extLst>
              <a:ext uri="{FF2B5EF4-FFF2-40B4-BE49-F238E27FC236}">
                <a16:creationId xmlns:a16="http://schemas.microsoft.com/office/drawing/2014/main" xmlns="" id="{174024E5-140E-6E4E-98C8-9868A14B2E0A}"/>
              </a:ext>
            </a:extLst>
          </p:cNvPr>
          <p:cNvSpPr txBox="1"/>
          <p:nvPr/>
        </p:nvSpPr>
        <p:spPr>
          <a:xfrm>
            <a:off x="8332211" y="4790519"/>
            <a:ext cx="1805049" cy="461665"/>
          </a:xfrm>
          <a:prstGeom prst="rect">
            <a:avLst/>
          </a:prstGeom>
          <a:noFill/>
        </p:spPr>
        <p:txBody>
          <a:bodyPr wrap="square" rtlCol="0">
            <a:spAutoFit/>
          </a:bodyPr>
          <a:lstStyle/>
          <a:p>
            <a:r>
              <a:rPr lang="en-US" sz="2400" dirty="0"/>
              <a:t>Current</a:t>
            </a:r>
          </a:p>
        </p:txBody>
      </p:sp>
      <p:sp>
        <p:nvSpPr>
          <p:cNvPr id="49" name="Up Arrow 48">
            <a:extLst>
              <a:ext uri="{FF2B5EF4-FFF2-40B4-BE49-F238E27FC236}">
                <a16:creationId xmlns:a16="http://schemas.microsoft.com/office/drawing/2014/main" xmlns="" id="{F95D6EE0-CD9A-7140-92D3-0CD64B3BBB32}"/>
              </a:ext>
            </a:extLst>
          </p:cNvPr>
          <p:cNvSpPr/>
          <p:nvPr/>
        </p:nvSpPr>
        <p:spPr>
          <a:xfrm>
            <a:off x="6710436" y="3965297"/>
            <a:ext cx="306561" cy="1005188"/>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 Arrow 49">
            <a:extLst>
              <a:ext uri="{FF2B5EF4-FFF2-40B4-BE49-F238E27FC236}">
                <a16:creationId xmlns:a16="http://schemas.microsoft.com/office/drawing/2014/main" xmlns="" id="{2F282A12-35E7-A04F-A786-3F6CC6DA98A1}"/>
              </a:ext>
            </a:extLst>
          </p:cNvPr>
          <p:cNvSpPr/>
          <p:nvPr/>
        </p:nvSpPr>
        <p:spPr>
          <a:xfrm>
            <a:off x="7128017" y="3965298"/>
            <a:ext cx="306561" cy="1056053"/>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 Arrow 50">
            <a:extLst>
              <a:ext uri="{FF2B5EF4-FFF2-40B4-BE49-F238E27FC236}">
                <a16:creationId xmlns:a16="http://schemas.microsoft.com/office/drawing/2014/main" xmlns="" id="{626992EE-96CE-8E45-B568-B5A77E42598E}"/>
              </a:ext>
            </a:extLst>
          </p:cNvPr>
          <p:cNvSpPr/>
          <p:nvPr/>
        </p:nvSpPr>
        <p:spPr>
          <a:xfrm>
            <a:off x="7507704" y="3979510"/>
            <a:ext cx="306561" cy="1005188"/>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9DA23FD2-91BD-B64C-B712-66A4C81DAAC1}"/>
              </a:ext>
            </a:extLst>
          </p:cNvPr>
          <p:cNvSpPr txBox="1"/>
          <p:nvPr/>
        </p:nvSpPr>
        <p:spPr>
          <a:xfrm>
            <a:off x="6401186" y="3500679"/>
            <a:ext cx="2208324" cy="461665"/>
          </a:xfrm>
          <a:prstGeom prst="rect">
            <a:avLst/>
          </a:prstGeom>
          <a:noFill/>
        </p:spPr>
        <p:txBody>
          <a:bodyPr wrap="square" rtlCol="0">
            <a:spAutoFit/>
          </a:bodyPr>
          <a:lstStyle/>
          <a:p>
            <a:r>
              <a:rPr lang="en-US" sz="2400" dirty="0"/>
              <a:t>Magnetic flux</a:t>
            </a:r>
          </a:p>
        </p:txBody>
      </p:sp>
      <p:sp>
        <p:nvSpPr>
          <p:cNvPr id="57" name="Rounded Rectangular Callout 56">
            <a:extLst>
              <a:ext uri="{FF2B5EF4-FFF2-40B4-BE49-F238E27FC236}">
                <a16:creationId xmlns:a16="http://schemas.microsoft.com/office/drawing/2014/main" xmlns="" id="{47E4E6AF-B5F8-3741-A064-A3E47C34ECDE}"/>
              </a:ext>
            </a:extLst>
          </p:cNvPr>
          <p:cNvSpPr/>
          <p:nvPr/>
        </p:nvSpPr>
        <p:spPr>
          <a:xfrm>
            <a:off x="6285835" y="4391291"/>
            <a:ext cx="2055136" cy="601991"/>
          </a:xfrm>
          <a:prstGeom prst="wedgeRoundRectCallout">
            <a:avLst>
              <a:gd name="adj1" fmla="val -18784"/>
              <a:gd name="adj2" fmla="val -28950"/>
              <a:gd name="adj3" fmla="val 16667"/>
            </a:avLst>
          </a:prstGeom>
          <a:solidFill>
            <a:srgbClr val="FFFF00"/>
          </a:solidFill>
          <a:ln w="25400" cap="flat" cmpd="sng" algn="ctr">
            <a:solidFill>
              <a:schemeClr val="accent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800" b="1" kern="0" dirty="0">
                <a:latin typeface="Calibri"/>
              </a:rPr>
              <a:t>Quantized</a:t>
            </a:r>
          </a:p>
        </p:txBody>
      </p:sp>
      <p:sp>
        <p:nvSpPr>
          <p:cNvPr id="58" name="TextBox 57">
            <a:extLst>
              <a:ext uri="{FF2B5EF4-FFF2-40B4-BE49-F238E27FC236}">
                <a16:creationId xmlns:a16="http://schemas.microsoft.com/office/drawing/2014/main" xmlns="" id="{2DB73C9C-28DE-9D41-9600-AD8DEC88E437}"/>
              </a:ext>
            </a:extLst>
          </p:cNvPr>
          <p:cNvSpPr txBox="1"/>
          <p:nvPr/>
        </p:nvSpPr>
        <p:spPr>
          <a:xfrm>
            <a:off x="6114472" y="1265122"/>
            <a:ext cx="1805049" cy="461665"/>
          </a:xfrm>
          <a:prstGeom prst="rect">
            <a:avLst/>
          </a:prstGeom>
          <a:noFill/>
        </p:spPr>
        <p:txBody>
          <a:bodyPr wrap="square" rtlCol="0">
            <a:spAutoFit/>
          </a:bodyPr>
          <a:lstStyle/>
          <a:p>
            <a:r>
              <a:rPr lang="en-US" sz="2400" dirty="0"/>
              <a:t>Conductor</a:t>
            </a:r>
          </a:p>
        </p:txBody>
      </p:sp>
      <p:sp>
        <p:nvSpPr>
          <p:cNvPr id="59" name="Direct Access Storage 58">
            <a:extLst>
              <a:ext uri="{FF2B5EF4-FFF2-40B4-BE49-F238E27FC236}">
                <a16:creationId xmlns:a16="http://schemas.microsoft.com/office/drawing/2014/main" xmlns="" id="{B959D9B6-DBD9-9642-80BB-990642692D31}"/>
              </a:ext>
            </a:extLst>
          </p:cNvPr>
          <p:cNvSpPr/>
          <p:nvPr/>
        </p:nvSpPr>
        <p:spPr>
          <a:xfrm>
            <a:off x="5781008" y="1710428"/>
            <a:ext cx="2055137" cy="669956"/>
          </a:xfrm>
          <a:prstGeom prst="flowChartMagneticDrum">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Metal</a:t>
            </a:r>
          </a:p>
        </p:txBody>
      </p:sp>
      <p:sp>
        <p:nvSpPr>
          <p:cNvPr id="60" name="Rounded Rectangle 59">
            <a:extLst>
              <a:ext uri="{FF2B5EF4-FFF2-40B4-BE49-F238E27FC236}">
                <a16:creationId xmlns:a16="http://schemas.microsoft.com/office/drawing/2014/main" xmlns="" id="{7A758577-92CA-7C44-B575-B5E8A9A80304}"/>
              </a:ext>
            </a:extLst>
          </p:cNvPr>
          <p:cNvSpPr/>
          <p:nvPr/>
        </p:nvSpPr>
        <p:spPr>
          <a:xfrm>
            <a:off x="8949787" y="1694016"/>
            <a:ext cx="3139076" cy="669957"/>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Superconductivity</a:t>
            </a:r>
          </a:p>
        </p:txBody>
      </p:sp>
      <p:sp>
        <p:nvSpPr>
          <p:cNvPr id="61" name="Rounded Rectangle 60">
            <a:extLst>
              <a:ext uri="{FF2B5EF4-FFF2-40B4-BE49-F238E27FC236}">
                <a16:creationId xmlns:a16="http://schemas.microsoft.com/office/drawing/2014/main" xmlns="" id="{B2CFBEC2-D396-B947-A701-F943CCC686D8}"/>
              </a:ext>
            </a:extLst>
          </p:cNvPr>
          <p:cNvSpPr/>
          <p:nvPr/>
        </p:nvSpPr>
        <p:spPr>
          <a:xfrm>
            <a:off x="1580373" y="5980501"/>
            <a:ext cx="8000583" cy="4295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Why is Superconducting logic promising?</a:t>
            </a:r>
          </a:p>
        </p:txBody>
      </p:sp>
      <p:sp>
        <p:nvSpPr>
          <p:cNvPr id="62" name="TextBox 61">
            <a:extLst>
              <a:ext uri="{FF2B5EF4-FFF2-40B4-BE49-F238E27FC236}">
                <a16:creationId xmlns:a16="http://schemas.microsoft.com/office/drawing/2014/main" xmlns="" id="{14C2A02F-27AF-414C-812E-8C50EF98DC71}"/>
              </a:ext>
            </a:extLst>
          </p:cNvPr>
          <p:cNvSpPr txBox="1"/>
          <p:nvPr/>
        </p:nvSpPr>
        <p:spPr>
          <a:xfrm>
            <a:off x="1451046" y="3631228"/>
            <a:ext cx="2526737" cy="400110"/>
          </a:xfrm>
          <a:prstGeom prst="rect">
            <a:avLst/>
          </a:prstGeom>
          <a:noFill/>
        </p:spPr>
        <p:txBody>
          <a:bodyPr wrap="square" rtlCol="0">
            <a:spAutoFit/>
          </a:bodyPr>
          <a:lstStyle/>
          <a:p>
            <a:r>
              <a:rPr lang="en-US" sz="2000" dirty="0"/>
              <a:t>Superconductor</a:t>
            </a:r>
          </a:p>
        </p:txBody>
      </p:sp>
      <p:cxnSp>
        <p:nvCxnSpPr>
          <p:cNvPr id="64" name="Straight Arrow Connector 63">
            <a:extLst>
              <a:ext uri="{FF2B5EF4-FFF2-40B4-BE49-F238E27FC236}">
                <a16:creationId xmlns:a16="http://schemas.microsoft.com/office/drawing/2014/main" xmlns="" id="{9E535BEE-E459-2540-82DA-EBA95BB0DD0D}"/>
              </a:ext>
            </a:extLst>
          </p:cNvPr>
          <p:cNvCxnSpPr>
            <a:stCxn id="62" idx="2"/>
            <a:endCxn id="28" idx="0"/>
          </p:cNvCxnSpPr>
          <p:nvPr/>
        </p:nvCxnSpPr>
        <p:spPr>
          <a:xfrm flipH="1">
            <a:off x="2490754" y="4031338"/>
            <a:ext cx="223660" cy="371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xmlns="" id="{FD0BBF33-67EE-3449-8C12-E64F29EFBE64}"/>
              </a:ext>
            </a:extLst>
          </p:cNvPr>
          <p:cNvCxnSpPr>
            <a:cxnSpLocks/>
            <a:stCxn id="62" idx="2"/>
            <a:endCxn id="30" idx="0"/>
          </p:cNvCxnSpPr>
          <p:nvPr/>
        </p:nvCxnSpPr>
        <p:spPr>
          <a:xfrm>
            <a:off x="2714415" y="4031338"/>
            <a:ext cx="436787" cy="37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xmlns="" id="{B1173F05-77F7-3243-9D19-49F30F5CC27E}"/>
              </a:ext>
            </a:extLst>
          </p:cNvPr>
          <p:cNvSpPr txBox="1"/>
          <p:nvPr/>
        </p:nvSpPr>
        <p:spPr>
          <a:xfrm>
            <a:off x="3443278" y="3631226"/>
            <a:ext cx="1406414" cy="400110"/>
          </a:xfrm>
          <a:prstGeom prst="rect">
            <a:avLst/>
          </a:prstGeom>
          <a:noFill/>
        </p:spPr>
        <p:txBody>
          <a:bodyPr wrap="square" rtlCol="0">
            <a:spAutoFit/>
          </a:bodyPr>
          <a:lstStyle/>
          <a:p>
            <a:r>
              <a:rPr lang="en-US" sz="2000" dirty="0"/>
              <a:t>Insulator</a:t>
            </a:r>
          </a:p>
        </p:txBody>
      </p:sp>
      <p:cxnSp>
        <p:nvCxnSpPr>
          <p:cNvPr id="70" name="Straight Arrow Connector 69">
            <a:extLst>
              <a:ext uri="{FF2B5EF4-FFF2-40B4-BE49-F238E27FC236}">
                <a16:creationId xmlns:a16="http://schemas.microsoft.com/office/drawing/2014/main" xmlns="" id="{52501288-4E1C-9142-8BF2-61505D33C4C8}"/>
              </a:ext>
            </a:extLst>
          </p:cNvPr>
          <p:cNvCxnSpPr>
            <a:cxnSpLocks/>
            <a:stCxn id="69" idx="2"/>
            <a:endCxn id="29" idx="0"/>
          </p:cNvCxnSpPr>
          <p:nvPr/>
        </p:nvCxnSpPr>
        <p:spPr>
          <a:xfrm flipH="1">
            <a:off x="2784081" y="4031337"/>
            <a:ext cx="1362405" cy="371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descr="A close up of a map&#10;&#10;Description automatically generated">
            <a:extLst>
              <a:ext uri="{FF2B5EF4-FFF2-40B4-BE49-F238E27FC236}">
                <a16:creationId xmlns:a16="http://schemas.microsoft.com/office/drawing/2014/main" xmlns="" id="{F737B026-BD2B-B945-B375-1F87C1AFE8AA}"/>
              </a:ext>
            </a:extLst>
          </p:cNvPr>
          <p:cNvPicPr>
            <a:picLocks noChangeAspect="1"/>
          </p:cNvPicPr>
          <p:nvPr/>
        </p:nvPicPr>
        <p:blipFill>
          <a:blip r:embed="rId6"/>
          <a:stretch>
            <a:fillRect/>
          </a:stretch>
        </p:blipFill>
        <p:spPr>
          <a:xfrm>
            <a:off x="5109962" y="2833414"/>
            <a:ext cx="3733800" cy="2844800"/>
          </a:xfrm>
          <a:prstGeom prst="rect">
            <a:avLst/>
          </a:prstGeom>
        </p:spPr>
      </p:pic>
      <p:sp>
        <p:nvSpPr>
          <p:cNvPr id="8" name="TextBox 7">
            <a:extLst>
              <a:ext uri="{FF2B5EF4-FFF2-40B4-BE49-F238E27FC236}">
                <a16:creationId xmlns:a16="http://schemas.microsoft.com/office/drawing/2014/main" xmlns="" id="{24166351-8FCA-5E43-87C7-597D47A382F8}"/>
              </a:ext>
            </a:extLst>
          </p:cNvPr>
          <p:cNvSpPr txBox="1"/>
          <p:nvPr/>
        </p:nvSpPr>
        <p:spPr>
          <a:xfrm>
            <a:off x="5289946" y="5696201"/>
            <a:ext cx="4990748" cy="553998"/>
          </a:xfrm>
          <a:prstGeom prst="rect">
            <a:avLst/>
          </a:prstGeom>
          <a:noFill/>
        </p:spPr>
        <p:txBody>
          <a:bodyPr wrap="square" rtlCol="0">
            <a:spAutoFit/>
          </a:bodyPr>
          <a:lstStyle/>
          <a:p>
            <a:r>
              <a:rPr lang="en-US" sz="1000" dirty="0" err="1"/>
              <a:t>Ref:https</a:t>
            </a:r>
            <a:r>
              <a:rPr lang="en-US" sz="1000" dirty="0"/>
              <a:t>://</a:t>
            </a:r>
            <a:r>
              <a:rPr lang="en-US" sz="1000" dirty="0" err="1"/>
              <a:t>www.globalspec.com</a:t>
            </a:r>
            <a:r>
              <a:rPr lang="en-US" sz="1000" dirty="0"/>
              <a:t>/</a:t>
            </a:r>
            <a:r>
              <a:rPr lang="en-US" sz="1000" dirty="0" err="1"/>
              <a:t>learnmore</a:t>
            </a:r>
            <a:r>
              <a:rPr lang="en-US" sz="1000" dirty="0"/>
              <a:t>/</a:t>
            </a:r>
            <a:r>
              <a:rPr lang="en-US" sz="1000" dirty="0" err="1"/>
              <a:t>materials_chemicals_adhesives</a:t>
            </a:r>
            <a:r>
              <a:rPr lang="en-US" sz="1000" dirty="0"/>
              <a:t>/</a:t>
            </a:r>
            <a:r>
              <a:rPr lang="en-US" sz="1000" dirty="0" err="1"/>
              <a:t>electrical_optical_specialty_materials</a:t>
            </a:r>
            <a:r>
              <a:rPr lang="en-US" sz="1000" dirty="0"/>
              <a:t>/</a:t>
            </a:r>
            <a:r>
              <a:rPr lang="en-US" sz="1000" dirty="0" err="1"/>
              <a:t>superconductors_superconducting_materials</a:t>
            </a:r>
            <a:endParaRPr lang="en-US" sz="1000" dirty="0"/>
          </a:p>
          <a:p>
            <a:endParaRPr lang="en-US" sz="1000" dirty="0"/>
          </a:p>
        </p:txBody>
      </p:sp>
      <p:sp>
        <p:nvSpPr>
          <p:cNvPr id="55" name="Rectangle: Rounded Corners 50">
            <a:extLst>
              <a:ext uri="{FF2B5EF4-FFF2-40B4-BE49-F238E27FC236}">
                <a16:creationId xmlns:a16="http://schemas.microsoft.com/office/drawing/2014/main" xmlns="" id="{A2D14896-6401-BB4F-AA6A-AAC58F7806EC}"/>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Superconductivity can be leveraged to build fast switching devices</a:t>
            </a:r>
          </a:p>
        </p:txBody>
      </p:sp>
    </p:spTree>
    <p:custDataLst>
      <p:tags r:id="rId1"/>
    </p:custDataLst>
    <p:extLst>
      <p:ext uri="{BB962C8B-B14F-4D97-AF65-F5344CB8AC3E}">
        <p14:creationId xmlns:p14="http://schemas.microsoft.com/office/powerpoint/2010/main" val="2992977489"/>
      </p:ext>
    </p:extLst>
  </p:cSld>
  <p:clrMapOvr>
    <a:masterClrMapping/>
  </p:clrMapOvr>
  <mc:AlternateContent xmlns:mc="http://schemas.openxmlformats.org/markup-compatibility/2006" xmlns:p14="http://schemas.microsoft.com/office/powerpoint/2010/main">
    <mc:Choice Requires="p14">
      <p:transition spd="slow" p14:dur="2000" advTm="101005"/>
    </mc:Choice>
    <mc:Fallback xmlns="">
      <p:transition spd="slow" advTm="101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100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100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100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150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4" grpId="0" animBg="1"/>
      <p:bldP spid="53" grpId="0" animBg="1"/>
      <p:bldP spid="52" grpId="0" animBg="1"/>
      <p:bldP spid="9" grpId="0" animBg="1"/>
      <p:bldP spid="14" grpId="0" animBg="1"/>
      <p:bldP spid="15" grpId="0"/>
      <p:bldP spid="20" grpId="0"/>
      <p:bldP spid="21" grpId="0" animBg="1"/>
      <p:bldP spid="21" grpId="1" animBg="1"/>
      <p:bldP spid="22" grpId="0" animBg="1"/>
      <p:bldP spid="23" grpId="0"/>
      <p:bldP spid="23" grpId="1"/>
      <p:bldP spid="25" grpId="0"/>
      <p:bldP spid="26" grpId="0"/>
      <p:bldP spid="27" grpId="0"/>
      <p:bldP spid="28" grpId="0" animBg="1"/>
      <p:bldP spid="29" grpId="0" animBg="1"/>
      <p:bldP spid="30" grpId="0" animBg="1"/>
      <p:bldP spid="31" grpId="0"/>
      <p:bldP spid="32" grpId="0" animBg="1"/>
      <p:bldP spid="33" grpId="0" animBg="1"/>
      <p:bldP spid="34" grpId="0" animBg="1"/>
      <p:bldP spid="35" grpId="0" animBg="1"/>
      <p:bldP spid="48" grpId="0"/>
      <p:bldP spid="49" grpId="0" animBg="1"/>
      <p:bldP spid="50" grpId="0" animBg="1"/>
      <p:bldP spid="51" grpId="0" animBg="1"/>
      <p:bldP spid="56" grpId="0"/>
      <p:bldP spid="57" grpId="0" animBg="1"/>
      <p:bldP spid="58" grpId="0"/>
      <p:bldP spid="58" grpId="1"/>
      <p:bldP spid="59" grpId="0" animBg="1"/>
      <p:bldP spid="60" grpId="0" animBg="1"/>
      <p:bldP spid="61" grpId="0" animBg="1"/>
      <p:bldP spid="62" grpId="0"/>
      <p:bldP spid="69" grpId="0"/>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A27F02C-50B5-2545-9F4F-4C93E214F48C}"/>
              </a:ext>
            </a:extLst>
          </p:cNvPr>
          <p:cNvSpPr>
            <a:spLocks noGrp="1"/>
          </p:cNvSpPr>
          <p:nvPr>
            <p:ph type="title"/>
          </p:nvPr>
        </p:nvSpPr>
        <p:spPr/>
        <p:txBody>
          <a:bodyPr>
            <a:noAutofit/>
          </a:bodyPr>
          <a:lstStyle/>
          <a:p>
            <a:r>
              <a:rPr lang="en-US" dirty="0">
                <a:solidFill>
                  <a:schemeClr val="accent5">
                    <a:lumMod val="50000"/>
                  </a:schemeClr>
                </a:solidFill>
              </a:rPr>
              <a:t>Why is Superconducting Technology promising?</a:t>
            </a:r>
          </a:p>
        </p:txBody>
      </p:sp>
      <p:sp>
        <p:nvSpPr>
          <p:cNvPr id="4" name="Rounded Rectangle 3">
            <a:extLst>
              <a:ext uri="{FF2B5EF4-FFF2-40B4-BE49-F238E27FC236}">
                <a16:creationId xmlns:a16="http://schemas.microsoft.com/office/drawing/2014/main" xmlns="" id="{B9B96CE8-5D46-354D-972C-F14E27AB0E80}"/>
              </a:ext>
            </a:extLst>
          </p:cNvPr>
          <p:cNvSpPr/>
          <p:nvPr/>
        </p:nvSpPr>
        <p:spPr>
          <a:xfrm>
            <a:off x="1809750" y="5314208"/>
            <a:ext cx="8572499" cy="8984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What are the challenges?</a:t>
            </a:r>
          </a:p>
        </p:txBody>
      </p:sp>
      <p:graphicFrame>
        <p:nvGraphicFramePr>
          <p:cNvPr id="8" name="Table 7">
            <a:extLst>
              <a:ext uri="{FF2B5EF4-FFF2-40B4-BE49-F238E27FC236}">
                <a16:creationId xmlns:a16="http://schemas.microsoft.com/office/drawing/2014/main" xmlns="" id="{D13B2883-A450-614F-A35A-304AC6F5420B}"/>
              </a:ext>
            </a:extLst>
          </p:cNvPr>
          <p:cNvGraphicFramePr>
            <a:graphicFrameLocks noGrp="1"/>
          </p:cNvGraphicFramePr>
          <p:nvPr>
            <p:extLst>
              <p:ext uri="{D42A27DB-BD31-4B8C-83A1-F6EECF244321}">
                <p14:modId xmlns:p14="http://schemas.microsoft.com/office/powerpoint/2010/main" val="3242546054"/>
              </p:ext>
            </p:extLst>
          </p:nvPr>
        </p:nvGraphicFramePr>
        <p:xfrm>
          <a:off x="609600" y="1442617"/>
          <a:ext cx="10972799" cy="3235074"/>
        </p:xfrm>
        <a:graphic>
          <a:graphicData uri="http://schemas.openxmlformats.org/drawingml/2006/table">
            <a:tbl>
              <a:tblPr firstRow="1" bandRow="1">
                <a:tableStyleId>{21E4AEA4-8DFA-4A89-87EB-49C32662AFE0}</a:tableStyleId>
              </a:tblPr>
              <a:tblGrid>
                <a:gridCol w="4784289">
                  <a:extLst>
                    <a:ext uri="{9D8B030D-6E8A-4147-A177-3AD203B41FA5}">
                      <a16:colId xmlns:a16="http://schemas.microsoft.com/office/drawing/2014/main" xmlns="" val="2032611985"/>
                    </a:ext>
                  </a:extLst>
                </a:gridCol>
                <a:gridCol w="3094255">
                  <a:extLst>
                    <a:ext uri="{9D8B030D-6E8A-4147-A177-3AD203B41FA5}">
                      <a16:colId xmlns:a16="http://schemas.microsoft.com/office/drawing/2014/main" xmlns="" val="432152974"/>
                    </a:ext>
                  </a:extLst>
                </a:gridCol>
                <a:gridCol w="3094255">
                  <a:extLst>
                    <a:ext uri="{9D8B030D-6E8A-4147-A177-3AD203B41FA5}">
                      <a16:colId xmlns:a16="http://schemas.microsoft.com/office/drawing/2014/main" xmlns="" val="4068382905"/>
                    </a:ext>
                  </a:extLst>
                </a:gridCol>
              </a:tblGrid>
              <a:tr h="985228">
                <a:tc>
                  <a:txBody>
                    <a:bodyPr/>
                    <a:lstStyle/>
                    <a:p>
                      <a:r>
                        <a:rPr lang="en-US" sz="2400" dirty="0"/>
                        <a:t>Parameter</a:t>
                      </a:r>
                    </a:p>
                  </a:txBody>
                  <a:tcPr/>
                </a:tc>
                <a:tc>
                  <a:txBody>
                    <a:bodyPr/>
                    <a:lstStyle/>
                    <a:p>
                      <a:r>
                        <a:rPr lang="en-US" sz="2400" dirty="0"/>
                        <a:t>CMOS at 300K</a:t>
                      </a:r>
                    </a:p>
                  </a:txBody>
                  <a:tcPr/>
                </a:tc>
                <a:tc>
                  <a:txBody>
                    <a:bodyPr/>
                    <a:lstStyle/>
                    <a:p>
                      <a:r>
                        <a:rPr lang="en-US" sz="2400" dirty="0"/>
                        <a:t>Superconducting at 4K</a:t>
                      </a:r>
                    </a:p>
                  </a:txBody>
                  <a:tcPr/>
                </a:tc>
                <a:extLst>
                  <a:ext uri="{0D108BD9-81ED-4DB2-BD59-A6C34878D82A}">
                    <a16:rowId xmlns:a16="http://schemas.microsoft.com/office/drawing/2014/main" xmlns="" val="1747102926"/>
                  </a:ext>
                </a:extLst>
              </a:tr>
              <a:tr h="863188">
                <a:tc>
                  <a:txBody>
                    <a:bodyPr/>
                    <a:lstStyle/>
                    <a:p>
                      <a:r>
                        <a:rPr lang="en-US" sz="2400" dirty="0"/>
                        <a:t>Operating Frequency</a:t>
                      </a:r>
                    </a:p>
                  </a:txBody>
                  <a:tcPr/>
                </a:tc>
                <a:tc>
                  <a:txBody>
                    <a:bodyPr/>
                    <a:lstStyle/>
                    <a:p>
                      <a:r>
                        <a:rPr lang="en-US" sz="2400" dirty="0"/>
                        <a:t>1</a:t>
                      </a:r>
                    </a:p>
                  </a:txBody>
                  <a:tcPr/>
                </a:tc>
                <a:tc>
                  <a:txBody>
                    <a:bodyPr/>
                    <a:lstStyle/>
                    <a:p>
                      <a:r>
                        <a:rPr lang="en-US" sz="2400" dirty="0"/>
                        <a:t>5x</a:t>
                      </a:r>
                    </a:p>
                  </a:txBody>
                  <a:tcPr/>
                </a:tc>
                <a:extLst>
                  <a:ext uri="{0D108BD9-81ED-4DB2-BD59-A6C34878D82A}">
                    <a16:rowId xmlns:a16="http://schemas.microsoft.com/office/drawing/2014/main" xmlns="" val="363734848"/>
                  </a:ext>
                </a:extLst>
              </a:tr>
              <a:tr h="693329">
                <a:tc>
                  <a:txBody>
                    <a:bodyPr/>
                    <a:lstStyle/>
                    <a:p>
                      <a:r>
                        <a:rPr lang="en-US" sz="2400" dirty="0"/>
                        <a:t>Energy (64 bit Adder)</a:t>
                      </a:r>
                    </a:p>
                  </a:txBody>
                  <a:tcPr/>
                </a:tc>
                <a:tc>
                  <a:txBody>
                    <a:bodyPr/>
                    <a:lstStyle/>
                    <a:p>
                      <a:r>
                        <a:rPr lang="en-US" sz="2400" dirty="0"/>
                        <a:t>1</a:t>
                      </a:r>
                    </a:p>
                  </a:txBody>
                  <a:tcPr/>
                </a:tc>
                <a:tc>
                  <a:txBody>
                    <a:bodyPr/>
                    <a:lstStyle/>
                    <a:p>
                      <a:r>
                        <a:rPr lang="en-US" sz="2400" dirty="0"/>
                        <a:t>0.1x</a:t>
                      </a:r>
                    </a:p>
                  </a:txBody>
                  <a:tcPr/>
                </a:tc>
                <a:extLst>
                  <a:ext uri="{0D108BD9-81ED-4DB2-BD59-A6C34878D82A}">
                    <a16:rowId xmlns:a16="http://schemas.microsoft.com/office/drawing/2014/main" xmlns="" val="1087428790"/>
                  </a:ext>
                </a:extLst>
              </a:tr>
              <a:tr h="693329">
                <a:tc>
                  <a:txBody>
                    <a:bodyPr/>
                    <a:lstStyle/>
                    <a:p>
                      <a:r>
                        <a:rPr lang="en-US" sz="2400" dirty="0"/>
                        <a:t>Interconnect power</a:t>
                      </a:r>
                    </a:p>
                  </a:txBody>
                  <a:tcPr/>
                </a:tc>
                <a:tc>
                  <a:txBody>
                    <a:bodyPr/>
                    <a:lstStyle/>
                    <a:p>
                      <a:r>
                        <a:rPr lang="en-US" sz="2400" dirty="0"/>
                        <a:t>1</a:t>
                      </a:r>
                    </a:p>
                  </a:txBody>
                  <a:tcPr/>
                </a:tc>
                <a:tc>
                  <a:txBody>
                    <a:bodyPr/>
                    <a:lstStyle/>
                    <a:p>
                      <a:r>
                        <a:rPr lang="en-US" sz="2400" dirty="0"/>
                        <a:t>0.00003x</a:t>
                      </a:r>
                    </a:p>
                  </a:txBody>
                  <a:tcPr/>
                </a:tc>
                <a:extLst>
                  <a:ext uri="{0D108BD9-81ED-4DB2-BD59-A6C34878D82A}">
                    <a16:rowId xmlns:a16="http://schemas.microsoft.com/office/drawing/2014/main" xmlns="" val="1218906805"/>
                  </a:ext>
                </a:extLst>
              </a:tr>
            </a:tbl>
          </a:graphicData>
        </a:graphic>
      </p:graphicFrame>
      <p:sp>
        <p:nvSpPr>
          <p:cNvPr id="11" name="Rectangle: Rounded Corners 50">
            <a:extLst>
              <a:ext uri="{FF2B5EF4-FFF2-40B4-BE49-F238E27FC236}">
                <a16:creationId xmlns:a16="http://schemas.microsoft.com/office/drawing/2014/main" xmlns="" id="{6C1FF932-2D9A-CC49-92FA-DB452F0A024F}"/>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Superconducting technology can be leveraged to build energy-efficient designs</a:t>
            </a:r>
          </a:p>
        </p:txBody>
      </p:sp>
    </p:spTree>
    <p:custDataLst>
      <p:tags r:id="rId1"/>
    </p:custDataLst>
    <p:extLst>
      <p:ext uri="{BB962C8B-B14F-4D97-AF65-F5344CB8AC3E}">
        <p14:creationId xmlns:p14="http://schemas.microsoft.com/office/powerpoint/2010/main" val="3064770026"/>
      </p:ext>
    </p:extLst>
  </p:cSld>
  <p:clrMapOvr>
    <a:masterClrMapping/>
  </p:clrMapOvr>
  <mc:AlternateContent xmlns:mc="http://schemas.openxmlformats.org/markup-compatibility/2006" xmlns:p14="http://schemas.microsoft.com/office/powerpoint/2010/main">
    <mc:Choice Requires="p14">
      <p:transition spd="slow" p14:dur="2000" advTm="19269"/>
    </mc:Choice>
    <mc:Fallback xmlns="">
      <p:transition spd="slow" advTm="192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4EF0C-2937-AF4F-839B-3D23573AA5AB}"/>
              </a:ext>
            </a:extLst>
          </p:cNvPr>
          <p:cNvSpPr>
            <a:spLocks noGrp="1"/>
          </p:cNvSpPr>
          <p:nvPr>
            <p:ph type="title"/>
          </p:nvPr>
        </p:nvSpPr>
        <p:spPr/>
        <p:txBody>
          <a:bodyPr/>
          <a:lstStyle/>
          <a:p>
            <a:r>
              <a:rPr lang="en-US" dirty="0">
                <a:solidFill>
                  <a:schemeClr val="accent5">
                    <a:lumMod val="50000"/>
                  </a:schemeClr>
                </a:solidFill>
              </a:rPr>
              <a:t>Challenges of Superconducting Technology</a:t>
            </a:r>
            <a:endParaRPr lang="en-US" dirty="0"/>
          </a:p>
        </p:txBody>
      </p:sp>
      <p:sp>
        <p:nvSpPr>
          <p:cNvPr id="4" name="Slide Number Placeholder 3">
            <a:extLst>
              <a:ext uri="{FF2B5EF4-FFF2-40B4-BE49-F238E27FC236}">
                <a16:creationId xmlns:a16="http://schemas.microsoft.com/office/drawing/2014/main" xmlns="" id="{D17C4A98-7FD2-BB4E-A018-8A664CE43AE6}"/>
              </a:ext>
            </a:extLst>
          </p:cNvPr>
          <p:cNvSpPr>
            <a:spLocks noGrp="1"/>
          </p:cNvSpPr>
          <p:nvPr>
            <p:ph type="sldNum" sz="quarter" idx="12"/>
          </p:nvPr>
        </p:nvSpPr>
        <p:spPr/>
        <p:txBody>
          <a:bodyPr/>
          <a:lstStyle/>
          <a:p>
            <a:fld id="{B317B296-E790-CE4C-815F-9495E4E3F6E5}" type="slidenum">
              <a:rPr lang="en-US" smtClean="0"/>
              <a:t>6</a:t>
            </a:fld>
            <a:endParaRPr lang="en-US"/>
          </a:p>
        </p:txBody>
      </p:sp>
      <p:sp>
        <p:nvSpPr>
          <p:cNvPr id="6" name="Rounded Rectangular Callout 5">
            <a:extLst>
              <a:ext uri="{FF2B5EF4-FFF2-40B4-BE49-F238E27FC236}">
                <a16:creationId xmlns:a16="http://schemas.microsoft.com/office/drawing/2014/main" xmlns="" id="{FA010ED9-E0FF-6D4D-9A7F-71FCC5B10972}"/>
              </a:ext>
            </a:extLst>
          </p:cNvPr>
          <p:cNvSpPr/>
          <p:nvPr/>
        </p:nvSpPr>
        <p:spPr>
          <a:xfrm>
            <a:off x="609600" y="1386695"/>
            <a:ext cx="3230880" cy="685800"/>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prstClr val="white"/>
                </a:solidFill>
                <a:latin typeface="Calibri"/>
              </a:rPr>
              <a:t>Low logic density</a:t>
            </a:r>
          </a:p>
        </p:txBody>
      </p:sp>
      <p:sp>
        <p:nvSpPr>
          <p:cNvPr id="7" name="Rounded Rectangular Callout 6">
            <a:extLst>
              <a:ext uri="{FF2B5EF4-FFF2-40B4-BE49-F238E27FC236}">
                <a16:creationId xmlns:a16="http://schemas.microsoft.com/office/drawing/2014/main" xmlns="" id="{9036D613-603C-6042-8801-E7C2843AEAB2}"/>
              </a:ext>
            </a:extLst>
          </p:cNvPr>
          <p:cNvSpPr/>
          <p:nvPr/>
        </p:nvSpPr>
        <p:spPr>
          <a:xfrm>
            <a:off x="609599" y="2193954"/>
            <a:ext cx="3230881" cy="685800"/>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prstClr val="white"/>
                </a:solidFill>
                <a:latin typeface="Calibri"/>
              </a:rPr>
              <a:t>Low memory capacity</a:t>
            </a:r>
          </a:p>
        </p:txBody>
      </p:sp>
      <p:sp>
        <p:nvSpPr>
          <p:cNvPr id="8" name="Rounded Rectangular Callout 7">
            <a:extLst>
              <a:ext uri="{FF2B5EF4-FFF2-40B4-BE49-F238E27FC236}">
                <a16:creationId xmlns:a16="http://schemas.microsoft.com/office/drawing/2014/main" xmlns="" id="{895BE0F5-27E2-8246-B480-D570E499D2CA}"/>
              </a:ext>
            </a:extLst>
          </p:cNvPr>
          <p:cNvSpPr/>
          <p:nvPr/>
        </p:nvSpPr>
        <p:spPr>
          <a:xfrm>
            <a:off x="609599" y="3001213"/>
            <a:ext cx="3230880" cy="685800"/>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prstClr val="white"/>
                </a:solidFill>
                <a:latin typeface="Calibri"/>
              </a:rPr>
              <a:t>Low fanout</a:t>
            </a:r>
          </a:p>
        </p:txBody>
      </p:sp>
      <p:grpSp>
        <p:nvGrpSpPr>
          <p:cNvPr id="22" name="Group 21">
            <a:extLst>
              <a:ext uri="{FF2B5EF4-FFF2-40B4-BE49-F238E27FC236}">
                <a16:creationId xmlns:a16="http://schemas.microsoft.com/office/drawing/2014/main" xmlns="" id="{0D01EB36-4C6A-EF49-8858-2BBCC8B8F5DD}"/>
              </a:ext>
            </a:extLst>
          </p:cNvPr>
          <p:cNvGrpSpPr/>
          <p:nvPr/>
        </p:nvGrpSpPr>
        <p:grpSpPr>
          <a:xfrm>
            <a:off x="4190866" y="1433376"/>
            <a:ext cx="2488229" cy="1503963"/>
            <a:chOff x="573022" y="4167967"/>
            <a:chExt cx="2321935" cy="1068612"/>
          </a:xfrm>
        </p:grpSpPr>
        <p:pic>
          <p:nvPicPr>
            <p:cNvPr id="9" name="Picture 8" descr="A picture containing object&#10;&#10;Description automatically generated">
              <a:extLst>
                <a:ext uri="{FF2B5EF4-FFF2-40B4-BE49-F238E27FC236}">
                  <a16:creationId xmlns:a16="http://schemas.microsoft.com/office/drawing/2014/main" xmlns="" id="{F2FC5CD7-9086-E14B-8FE6-F6194E24160B}"/>
                </a:ext>
              </a:extLst>
            </p:cNvPr>
            <p:cNvPicPr>
              <a:picLocks noChangeAspect="1"/>
            </p:cNvPicPr>
            <p:nvPr/>
          </p:nvPicPr>
          <p:blipFill rotWithShape="1">
            <a:blip r:embed="rId4"/>
            <a:srcRect l="11319" r="21530"/>
            <a:stretch/>
          </p:blipFill>
          <p:spPr>
            <a:xfrm>
              <a:off x="573022" y="4425976"/>
              <a:ext cx="962527" cy="516018"/>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xmlns="" id="{F7477CA0-885E-1A47-BBCB-4D6270D285B8}"/>
                </a:ext>
              </a:extLst>
            </p:cNvPr>
            <p:cNvPicPr>
              <a:picLocks noChangeAspect="1"/>
            </p:cNvPicPr>
            <p:nvPr/>
          </p:nvPicPr>
          <p:blipFill rotWithShape="1">
            <a:blip r:embed="rId4"/>
            <a:srcRect l="11319" r="21530"/>
            <a:stretch/>
          </p:blipFill>
          <p:spPr>
            <a:xfrm>
              <a:off x="1932430" y="4167967"/>
              <a:ext cx="962527" cy="516018"/>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xmlns="" id="{BAB9C7D3-88B4-3E4C-804B-15FB0B4489BE}"/>
                </a:ext>
              </a:extLst>
            </p:cNvPr>
            <p:cNvPicPr>
              <a:picLocks noChangeAspect="1"/>
            </p:cNvPicPr>
            <p:nvPr/>
          </p:nvPicPr>
          <p:blipFill rotWithShape="1">
            <a:blip r:embed="rId4"/>
            <a:srcRect l="11319" r="21530"/>
            <a:stretch/>
          </p:blipFill>
          <p:spPr>
            <a:xfrm>
              <a:off x="1923854" y="4720561"/>
              <a:ext cx="962527" cy="516018"/>
            </a:xfrm>
            <a:prstGeom prst="rect">
              <a:avLst/>
            </a:prstGeom>
          </p:spPr>
        </p:pic>
        <p:cxnSp>
          <p:nvCxnSpPr>
            <p:cNvPr id="13" name="Elbow Connector 12">
              <a:extLst>
                <a:ext uri="{FF2B5EF4-FFF2-40B4-BE49-F238E27FC236}">
                  <a16:creationId xmlns:a16="http://schemas.microsoft.com/office/drawing/2014/main" xmlns="" id="{A9052C6A-3EB7-1840-9208-3AEED119D3FC}"/>
                </a:ext>
              </a:extLst>
            </p:cNvPr>
            <p:cNvCxnSpPr>
              <a:cxnSpLocks/>
            </p:cNvCxnSpPr>
            <p:nvPr/>
          </p:nvCxnSpPr>
          <p:spPr>
            <a:xfrm flipV="1">
              <a:off x="1398850" y="4538749"/>
              <a:ext cx="623730" cy="14523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xmlns="" id="{C461C29A-AEE2-AE46-833E-537B1DD0AA51}"/>
                </a:ext>
              </a:extLst>
            </p:cNvPr>
            <p:cNvCxnSpPr>
              <a:cxnSpLocks/>
            </p:cNvCxnSpPr>
            <p:nvPr/>
          </p:nvCxnSpPr>
          <p:spPr>
            <a:xfrm>
              <a:off x="1377655" y="4681819"/>
              <a:ext cx="666119" cy="185642"/>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xmlns="" id="{D311C22F-6EBE-DA4E-9B6D-767E324C353C}"/>
              </a:ext>
            </a:extLst>
          </p:cNvPr>
          <p:cNvGrpSpPr/>
          <p:nvPr/>
        </p:nvGrpSpPr>
        <p:grpSpPr>
          <a:xfrm>
            <a:off x="7194392" y="1386695"/>
            <a:ext cx="3512406" cy="1534222"/>
            <a:chOff x="3576548" y="4121285"/>
            <a:chExt cx="3512406" cy="1534222"/>
          </a:xfrm>
        </p:grpSpPr>
        <p:pic>
          <p:nvPicPr>
            <p:cNvPr id="31" name="Picture 30" descr="A picture containing object&#10;&#10;Description automatically generated">
              <a:extLst>
                <a:ext uri="{FF2B5EF4-FFF2-40B4-BE49-F238E27FC236}">
                  <a16:creationId xmlns:a16="http://schemas.microsoft.com/office/drawing/2014/main" xmlns="" id="{BB2B36F0-59B2-FF46-8C2C-2AA4372F387E}"/>
                </a:ext>
              </a:extLst>
            </p:cNvPr>
            <p:cNvPicPr>
              <a:picLocks noChangeAspect="1"/>
            </p:cNvPicPr>
            <p:nvPr/>
          </p:nvPicPr>
          <p:blipFill rotWithShape="1">
            <a:blip r:embed="rId4"/>
            <a:srcRect l="11319" r="21530"/>
            <a:stretch/>
          </p:blipFill>
          <p:spPr>
            <a:xfrm>
              <a:off x="3576548" y="4502300"/>
              <a:ext cx="1031462" cy="726243"/>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xmlns="" id="{26E21436-0307-914F-937A-F4E0E5384291}"/>
                </a:ext>
              </a:extLst>
            </p:cNvPr>
            <p:cNvPicPr>
              <a:picLocks noChangeAspect="1"/>
            </p:cNvPicPr>
            <p:nvPr/>
          </p:nvPicPr>
          <p:blipFill rotWithShape="1">
            <a:blip r:embed="rId4"/>
            <a:srcRect l="11319" r="21530"/>
            <a:stretch/>
          </p:blipFill>
          <p:spPr>
            <a:xfrm>
              <a:off x="6034468" y="4121285"/>
              <a:ext cx="1031462" cy="726243"/>
            </a:xfrm>
            <a:prstGeom prst="rect">
              <a:avLst/>
            </a:prstGeom>
          </p:spPr>
        </p:pic>
        <p:pic>
          <p:nvPicPr>
            <p:cNvPr id="33" name="Picture 32" descr="A picture containing object&#10;&#10;Description automatically generated">
              <a:extLst>
                <a:ext uri="{FF2B5EF4-FFF2-40B4-BE49-F238E27FC236}">
                  <a16:creationId xmlns:a16="http://schemas.microsoft.com/office/drawing/2014/main" xmlns="" id="{D534A5F7-B380-CD40-B886-F367124D9536}"/>
                </a:ext>
              </a:extLst>
            </p:cNvPr>
            <p:cNvPicPr>
              <a:picLocks noChangeAspect="1"/>
            </p:cNvPicPr>
            <p:nvPr/>
          </p:nvPicPr>
          <p:blipFill rotWithShape="1">
            <a:blip r:embed="rId4"/>
            <a:srcRect l="11319" r="21530"/>
            <a:stretch/>
          </p:blipFill>
          <p:spPr>
            <a:xfrm>
              <a:off x="6057492" y="4929264"/>
              <a:ext cx="1031462" cy="726243"/>
            </a:xfrm>
            <a:prstGeom prst="rect">
              <a:avLst/>
            </a:prstGeom>
          </p:spPr>
        </p:pic>
        <p:cxnSp>
          <p:nvCxnSpPr>
            <p:cNvPr id="34" name="Elbow Connector 33">
              <a:extLst>
                <a:ext uri="{FF2B5EF4-FFF2-40B4-BE49-F238E27FC236}">
                  <a16:creationId xmlns:a16="http://schemas.microsoft.com/office/drawing/2014/main" xmlns="" id="{C2FF22D6-B0CA-104F-BD0F-73655B40F87C}"/>
                </a:ext>
              </a:extLst>
            </p:cNvPr>
            <p:cNvCxnSpPr>
              <a:cxnSpLocks/>
              <a:stCxn id="31" idx="3"/>
            </p:cNvCxnSpPr>
            <p:nvPr/>
          </p:nvCxnSpPr>
          <p:spPr>
            <a:xfrm flipV="1">
              <a:off x="4608010" y="4636501"/>
              <a:ext cx="1517217" cy="228921"/>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xmlns="" id="{49D7D895-8295-2846-B521-A6B0AB1E5E6E}"/>
                </a:ext>
              </a:extLst>
            </p:cNvPr>
            <p:cNvCxnSpPr>
              <a:cxnSpLocks/>
              <a:stCxn id="31" idx="3"/>
            </p:cNvCxnSpPr>
            <p:nvPr/>
          </p:nvCxnSpPr>
          <p:spPr>
            <a:xfrm>
              <a:off x="4608010" y="4865422"/>
              <a:ext cx="1517217" cy="257723"/>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riangle 38">
            <a:extLst>
              <a:ext uri="{FF2B5EF4-FFF2-40B4-BE49-F238E27FC236}">
                <a16:creationId xmlns:a16="http://schemas.microsoft.com/office/drawing/2014/main" xmlns="" id="{238700E9-B024-534A-AB47-72883C4C10DD}"/>
              </a:ext>
            </a:extLst>
          </p:cNvPr>
          <p:cNvSpPr/>
          <p:nvPr/>
        </p:nvSpPr>
        <p:spPr>
          <a:xfrm rot="5400000">
            <a:off x="9215320" y="2237746"/>
            <a:ext cx="248784" cy="33641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xmlns="" id="{D0A7F0D5-CFF2-E842-9F23-8EF14794EDC4}"/>
              </a:ext>
            </a:extLst>
          </p:cNvPr>
          <p:cNvSpPr/>
          <p:nvPr/>
        </p:nvSpPr>
        <p:spPr>
          <a:xfrm rot="5400000">
            <a:off x="9215321" y="1735324"/>
            <a:ext cx="248784" cy="33641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ular Callout 41">
            <a:extLst>
              <a:ext uri="{FF2B5EF4-FFF2-40B4-BE49-F238E27FC236}">
                <a16:creationId xmlns:a16="http://schemas.microsoft.com/office/drawing/2014/main" xmlns="" id="{591375AA-DC96-3D4B-AD4C-F83CA4139F69}"/>
              </a:ext>
            </a:extLst>
          </p:cNvPr>
          <p:cNvSpPr/>
          <p:nvPr/>
        </p:nvSpPr>
        <p:spPr>
          <a:xfrm>
            <a:off x="4754292" y="2985095"/>
            <a:ext cx="1311494" cy="75731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CMOS</a:t>
            </a:r>
          </a:p>
        </p:txBody>
      </p:sp>
      <p:sp>
        <p:nvSpPr>
          <p:cNvPr id="54" name="Rounded Rectangular Callout 53">
            <a:extLst>
              <a:ext uri="{FF2B5EF4-FFF2-40B4-BE49-F238E27FC236}">
                <a16:creationId xmlns:a16="http://schemas.microsoft.com/office/drawing/2014/main" xmlns="" id="{14104AD4-EE67-7D4B-B0E0-32332C7030B6}"/>
              </a:ext>
            </a:extLst>
          </p:cNvPr>
          <p:cNvSpPr/>
          <p:nvPr/>
        </p:nvSpPr>
        <p:spPr>
          <a:xfrm>
            <a:off x="7393257" y="3001213"/>
            <a:ext cx="3556495" cy="757316"/>
          </a:xfrm>
          <a:prstGeom prst="wedgeRoundRectCallout">
            <a:avLst>
              <a:gd name="adj1" fmla="val -18784"/>
              <a:gd name="adj2" fmla="val -28950"/>
              <a:gd name="adj3" fmla="val 16667"/>
            </a:avLst>
          </a:prstGeom>
          <a:solidFill>
            <a:srgbClr val="70AD47">
              <a:lumMod val="75000"/>
            </a:srgbClr>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Superconducting Technology</a:t>
            </a:r>
          </a:p>
        </p:txBody>
      </p:sp>
      <p:sp>
        <p:nvSpPr>
          <p:cNvPr id="29" name="Triangle 28">
            <a:extLst>
              <a:ext uri="{FF2B5EF4-FFF2-40B4-BE49-F238E27FC236}">
                <a16:creationId xmlns:a16="http://schemas.microsoft.com/office/drawing/2014/main" xmlns="" id="{8816F80B-6D5F-DC4B-B23D-5AA794C1BEE2}"/>
              </a:ext>
            </a:extLst>
          </p:cNvPr>
          <p:cNvSpPr/>
          <p:nvPr/>
        </p:nvSpPr>
        <p:spPr>
          <a:xfrm rot="5400000">
            <a:off x="8234220" y="1961007"/>
            <a:ext cx="248784" cy="33641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ular Callout 54">
            <a:extLst>
              <a:ext uri="{FF2B5EF4-FFF2-40B4-BE49-F238E27FC236}">
                <a16:creationId xmlns:a16="http://schemas.microsoft.com/office/drawing/2014/main" xmlns="" id="{AD49EC54-BFCA-DA40-853E-97F26239EBB9}"/>
              </a:ext>
            </a:extLst>
          </p:cNvPr>
          <p:cNvSpPr/>
          <p:nvPr/>
        </p:nvSpPr>
        <p:spPr>
          <a:xfrm>
            <a:off x="7393256" y="3886135"/>
            <a:ext cx="3556495" cy="757315"/>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prstClr val="white"/>
                </a:solidFill>
                <a:latin typeface="Calibri"/>
              </a:rPr>
              <a:t>Increases circuit complexity</a:t>
            </a:r>
          </a:p>
        </p:txBody>
      </p:sp>
      <p:sp>
        <p:nvSpPr>
          <p:cNvPr id="58" name="Rectangle: Rounded Corners 50">
            <a:extLst>
              <a:ext uri="{FF2B5EF4-FFF2-40B4-BE49-F238E27FC236}">
                <a16:creationId xmlns:a16="http://schemas.microsoft.com/office/drawing/2014/main" xmlns="" id="{010B53AB-CD29-A442-B75D-725A702CCFB4}"/>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Superconducting technology is nascent and has several challenges</a:t>
            </a:r>
          </a:p>
        </p:txBody>
      </p:sp>
    </p:spTree>
    <p:custDataLst>
      <p:tags r:id="rId1"/>
    </p:custDataLst>
    <p:extLst>
      <p:ext uri="{BB962C8B-B14F-4D97-AF65-F5344CB8AC3E}">
        <p14:creationId xmlns:p14="http://schemas.microsoft.com/office/powerpoint/2010/main" val="540918642"/>
      </p:ext>
    </p:extLst>
  </p:cSld>
  <p:clrMapOvr>
    <a:masterClrMapping/>
  </p:clrMapOvr>
  <mc:AlternateContent xmlns:mc="http://schemas.openxmlformats.org/markup-compatibility/2006" xmlns:p14="http://schemas.microsoft.com/office/powerpoint/2010/main">
    <mc:Choice Requires="p14">
      <p:transition spd="slow" p14:dur="2000" advTm="43697"/>
    </mc:Choice>
    <mc:Fallback xmlns="">
      <p:transition spd="slow" advTm="43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9" grpId="0" animBg="1"/>
      <p:bldP spid="40" grpId="0" animBg="1"/>
      <p:bldP spid="42" grpId="0" animBg="1"/>
      <p:bldP spid="54" grpId="0" animBg="1"/>
      <p:bldP spid="29"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9ACE267-5498-454D-8569-493E6EDFE21F}"/>
              </a:ext>
            </a:extLst>
          </p:cNvPr>
          <p:cNvSpPr>
            <a:spLocks noGrp="1"/>
          </p:cNvSpPr>
          <p:nvPr>
            <p:ph idx="1"/>
          </p:nvPr>
        </p:nvSpPr>
        <p:spPr>
          <a:xfrm>
            <a:off x="609599" y="1215484"/>
            <a:ext cx="10972799" cy="5333235"/>
          </a:xfrm>
        </p:spPr>
        <p:txBody>
          <a:bodyPr>
            <a:normAutofit fontScale="92500" lnSpcReduction="10000"/>
          </a:bodyPr>
          <a:lstStyle/>
          <a:p>
            <a:r>
              <a:rPr lang="en-US" dirty="0">
                <a:solidFill>
                  <a:schemeClr val="accent5">
                    <a:lumMod val="50000"/>
                  </a:schemeClr>
                </a:solidFill>
              </a:rPr>
              <a:t>Problem</a:t>
            </a:r>
            <a:r>
              <a:rPr lang="en-US" dirty="0"/>
              <a:t>: Superconducting technology has potential to offer energy-efficient designs but has several challenges</a:t>
            </a:r>
          </a:p>
          <a:p>
            <a:endParaRPr lang="en-US" dirty="0"/>
          </a:p>
          <a:p>
            <a:r>
              <a:rPr lang="en-US" dirty="0">
                <a:solidFill>
                  <a:schemeClr val="accent5">
                    <a:lumMod val="50000"/>
                  </a:schemeClr>
                </a:solidFill>
              </a:rPr>
              <a:t>Goal</a:t>
            </a:r>
            <a:r>
              <a:rPr lang="en-US" dirty="0"/>
              <a:t>: Understand the technology-specific constraints and study a superconducting accelerator design</a:t>
            </a:r>
          </a:p>
          <a:p>
            <a:endParaRPr lang="en-US" dirty="0"/>
          </a:p>
          <a:p>
            <a:r>
              <a:rPr lang="en-US" dirty="0">
                <a:solidFill>
                  <a:schemeClr val="accent5">
                    <a:lumMod val="50000"/>
                  </a:schemeClr>
                </a:solidFill>
              </a:rPr>
              <a:t>Contribution 1</a:t>
            </a:r>
            <a:r>
              <a:rPr lang="en-US" dirty="0"/>
              <a:t>: System level accelerator design</a:t>
            </a:r>
          </a:p>
          <a:p>
            <a:pPr lvl="1"/>
            <a:r>
              <a:rPr lang="en-US" dirty="0"/>
              <a:t>Bitcoin Mining: high computational intensity, low memory footprint</a:t>
            </a:r>
          </a:p>
          <a:p>
            <a:r>
              <a:rPr lang="en-US" dirty="0">
                <a:solidFill>
                  <a:schemeClr val="accent5">
                    <a:lumMod val="50000"/>
                  </a:schemeClr>
                </a:solidFill>
              </a:rPr>
              <a:t>Contribution 2</a:t>
            </a:r>
            <a:r>
              <a:rPr lang="en-US" dirty="0"/>
              <a:t>: Technology aware design exploration</a:t>
            </a:r>
          </a:p>
          <a:p>
            <a:pPr lvl="1"/>
            <a:r>
              <a:rPr lang="en-US" dirty="0"/>
              <a:t>Optimize design to meet specific challenges of superconducting logic</a:t>
            </a:r>
          </a:p>
          <a:p>
            <a:r>
              <a:rPr lang="en-US" dirty="0">
                <a:solidFill>
                  <a:schemeClr val="accent5">
                    <a:lumMod val="50000"/>
                  </a:schemeClr>
                </a:solidFill>
              </a:rPr>
              <a:t>Contribution 3</a:t>
            </a:r>
            <a:r>
              <a:rPr lang="en-US" dirty="0"/>
              <a:t>: Tackling the reliability challenges</a:t>
            </a:r>
          </a:p>
          <a:p>
            <a:pPr lvl="1"/>
            <a:r>
              <a:rPr lang="en-US" dirty="0"/>
              <a:t>Fault-tolerant superconducting design</a:t>
            </a:r>
          </a:p>
        </p:txBody>
      </p:sp>
      <p:sp>
        <p:nvSpPr>
          <p:cNvPr id="4" name="Title 3">
            <a:extLst>
              <a:ext uri="{FF2B5EF4-FFF2-40B4-BE49-F238E27FC236}">
                <a16:creationId xmlns:a16="http://schemas.microsoft.com/office/drawing/2014/main" xmlns="" id="{096CCFBC-CEEA-8445-9C0A-80973839FEA5}"/>
              </a:ext>
            </a:extLst>
          </p:cNvPr>
          <p:cNvSpPr>
            <a:spLocks noGrp="1"/>
          </p:cNvSpPr>
          <p:nvPr>
            <p:ph type="title"/>
          </p:nvPr>
        </p:nvSpPr>
        <p:spPr/>
        <p:txBody>
          <a:bodyPr/>
          <a:lstStyle/>
          <a:p>
            <a:r>
              <a:rPr lang="en-US" dirty="0">
                <a:solidFill>
                  <a:schemeClr val="accent5">
                    <a:lumMod val="50000"/>
                  </a:schemeClr>
                </a:solidFill>
              </a:rPr>
              <a:t>Executive Summary</a:t>
            </a:r>
          </a:p>
        </p:txBody>
      </p:sp>
    </p:spTree>
    <p:extLst>
      <p:ext uri="{BB962C8B-B14F-4D97-AF65-F5344CB8AC3E}">
        <p14:creationId xmlns:p14="http://schemas.microsoft.com/office/powerpoint/2010/main" val="3395631978"/>
      </p:ext>
    </p:extLst>
  </p:cSld>
  <p:clrMapOvr>
    <a:masterClrMapping/>
  </p:clrMapOvr>
  <mc:AlternateContent xmlns:mc="http://schemas.openxmlformats.org/markup-compatibility/2006" xmlns:p14="http://schemas.microsoft.com/office/powerpoint/2010/main">
    <mc:Choice Requires="p14">
      <p:transition spd="slow" p14:dur="2000" advTm="33752"/>
    </mc:Choice>
    <mc:Fallback xmlns="">
      <p:transition spd="slow" advTm="33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C9FA62E-B382-9E44-89C1-0F316B32A4F1}"/>
              </a:ext>
            </a:extLst>
          </p:cNvPr>
          <p:cNvSpPr>
            <a:spLocks noGrp="1"/>
          </p:cNvSpPr>
          <p:nvPr>
            <p:ph type="title"/>
          </p:nvPr>
        </p:nvSpPr>
        <p:spPr/>
        <p:txBody>
          <a:bodyPr>
            <a:normAutofit/>
          </a:bodyPr>
          <a:lstStyle/>
          <a:p>
            <a:r>
              <a:rPr lang="en-US" dirty="0">
                <a:solidFill>
                  <a:schemeClr val="accent5">
                    <a:lumMod val="50000"/>
                  </a:schemeClr>
                </a:solidFill>
              </a:rPr>
              <a:t>What applications can benefit?</a:t>
            </a:r>
            <a:endParaRPr lang="en-US" dirty="0"/>
          </a:p>
        </p:txBody>
      </p:sp>
      <p:sp>
        <p:nvSpPr>
          <p:cNvPr id="2" name="Content Placeholder 1">
            <a:extLst>
              <a:ext uri="{FF2B5EF4-FFF2-40B4-BE49-F238E27FC236}">
                <a16:creationId xmlns:a16="http://schemas.microsoft.com/office/drawing/2014/main" xmlns="" id="{70C74311-7A96-D04C-A88A-04FF59FE455E}"/>
              </a:ext>
            </a:extLst>
          </p:cNvPr>
          <p:cNvSpPr>
            <a:spLocks noGrp="1"/>
          </p:cNvSpPr>
          <p:nvPr>
            <p:ph idx="1"/>
          </p:nvPr>
        </p:nvSpPr>
        <p:spPr/>
        <p:txBody>
          <a:bodyPr/>
          <a:lstStyle/>
          <a:p>
            <a:endParaRPr lang="en-US" dirty="0"/>
          </a:p>
          <a:p>
            <a:r>
              <a:rPr lang="en-US" dirty="0"/>
              <a:t>Computationally intense</a:t>
            </a:r>
          </a:p>
          <a:p>
            <a:endParaRPr lang="en-US" dirty="0"/>
          </a:p>
          <a:p>
            <a:pPr marL="0" indent="0">
              <a:buNone/>
            </a:pPr>
            <a:endParaRPr lang="en-US" dirty="0"/>
          </a:p>
          <a:p>
            <a:endParaRPr lang="en-US" dirty="0"/>
          </a:p>
          <a:p>
            <a:r>
              <a:rPr lang="en-US" dirty="0"/>
              <a:t>Low memory footprint</a:t>
            </a:r>
          </a:p>
          <a:p>
            <a:endParaRPr lang="en-US" dirty="0"/>
          </a:p>
          <a:p>
            <a:pPr marL="0" indent="0">
              <a:buNone/>
            </a:pPr>
            <a:endParaRPr lang="en-US" dirty="0"/>
          </a:p>
        </p:txBody>
      </p:sp>
      <p:sp>
        <p:nvSpPr>
          <p:cNvPr id="5" name="Rectangle: Rounded Corners 50">
            <a:extLst>
              <a:ext uri="{FF2B5EF4-FFF2-40B4-BE49-F238E27FC236}">
                <a16:creationId xmlns:a16="http://schemas.microsoft.com/office/drawing/2014/main" xmlns="" id="{C0B5D94C-7C3F-224B-A755-49938D138953}"/>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Bitcoin Mining is a potential application that falls into this category</a:t>
            </a:r>
          </a:p>
        </p:txBody>
      </p:sp>
      <p:sp>
        <p:nvSpPr>
          <p:cNvPr id="6" name="Rounded Rectangular Callout 5">
            <a:extLst>
              <a:ext uri="{FF2B5EF4-FFF2-40B4-BE49-F238E27FC236}">
                <a16:creationId xmlns:a16="http://schemas.microsoft.com/office/drawing/2014/main" xmlns="" id="{5EF9B026-5DB1-7F4B-B138-6E4A4713AD4F}"/>
              </a:ext>
            </a:extLst>
          </p:cNvPr>
          <p:cNvSpPr/>
          <p:nvPr/>
        </p:nvSpPr>
        <p:spPr>
          <a:xfrm>
            <a:off x="4317752" y="2843398"/>
            <a:ext cx="3556495" cy="757315"/>
          </a:xfrm>
          <a:prstGeom prst="wedgeRoundRectCallout">
            <a:avLst>
              <a:gd name="adj1" fmla="val -18784"/>
              <a:gd name="adj2" fmla="val -28950"/>
              <a:gd name="adj3" fmla="val 16667"/>
            </a:avLst>
          </a:prstGeom>
          <a:solidFill>
            <a:srgbClr val="C0504D"/>
          </a:solidFill>
          <a:ln w="25400" cap="flat" cmpd="sng" algn="ctr">
            <a:solidFill>
              <a:srgbClr val="C0504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2400" kern="0" dirty="0">
                <a:solidFill>
                  <a:prstClr val="white"/>
                </a:solidFill>
                <a:latin typeface="Calibri"/>
              </a:rPr>
              <a:t>Bitcoin Mining</a:t>
            </a:r>
          </a:p>
        </p:txBody>
      </p:sp>
    </p:spTree>
    <p:custDataLst>
      <p:tags r:id="rId1"/>
    </p:custDataLst>
    <p:extLst>
      <p:ext uri="{BB962C8B-B14F-4D97-AF65-F5344CB8AC3E}">
        <p14:creationId xmlns:p14="http://schemas.microsoft.com/office/powerpoint/2010/main" val="3896293734"/>
      </p:ext>
    </p:extLst>
  </p:cSld>
  <p:clrMapOvr>
    <a:masterClrMapping/>
  </p:clrMapOvr>
  <mc:AlternateContent xmlns:mc="http://schemas.openxmlformats.org/markup-compatibility/2006" xmlns:p14="http://schemas.microsoft.com/office/powerpoint/2010/main">
    <mc:Choice Requires="p14">
      <p:transition spd="slow" p14:dur="2000" advTm="34283"/>
    </mc:Choice>
    <mc:Fallback xmlns="">
      <p:transition spd="slow" advTm="34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CA463B0-9580-294E-A92C-800AC218240D}"/>
              </a:ext>
            </a:extLst>
          </p:cNvPr>
          <p:cNvSpPr>
            <a:spLocks noGrp="1"/>
          </p:cNvSpPr>
          <p:nvPr>
            <p:ph type="title"/>
          </p:nvPr>
        </p:nvSpPr>
        <p:spPr/>
        <p:txBody>
          <a:bodyPr/>
          <a:lstStyle/>
          <a:p>
            <a:r>
              <a:rPr lang="en-US" dirty="0">
                <a:solidFill>
                  <a:schemeClr val="accent5">
                    <a:lumMod val="50000"/>
                  </a:schemeClr>
                </a:solidFill>
              </a:rPr>
              <a:t>How Bitcoin Mining works?</a:t>
            </a:r>
            <a:endParaRPr lang="en-US" dirty="0"/>
          </a:p>
        </p:txBody>
      </p:sp>
      <p:sp>
        <p:nvSpPr>
          <p:cNvPr id="4" name="Cloud 3">
            <a:extLst>
              <a:ext uri="{FF2B5EF4-FFF2-40B4-BE49-F238E27FC236}">
                <a16:creationId xmlns:a16="http://schemas.microsoft.com/office/drawing/2014/main" xmlns="" id="{CE282751-1A06-4E47-AA4A-4998871DD085}"/>
              </a:ext>
            </a:extLst>
          </p:cNvPr>
          <p:cNvSpPr/>
          <p:nvPr/>
        </p:nvSpPr>
        <p:spPr>
          <a:xfrm>
            <a:off x="1809750" y="2335712"/>
            <a:ext cx="2545080" cy="156972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Bitcoin Network</a:t>
            </a:r>
          </a:p>
        </p:txBody>
      </p:sp>
      <p:grpSp>
        <p:nvGrpSpPr>
          <p:cNvPr id="8" name="Group 7">
            <a:extLst>
              <a:ext uri="{FF2B5EF4-FFF2-40B4-BE49-F238E27FC236}">
                <a16:creationId xmlns:a16="http://schemas.microsoft.com/office/drawing/2014/main" xmlns="" id="{A8F8AD54-5038-E44C-A8EF-B6B5CCDEA16A}"/>
              </a:ext>
            </a:extLst>
          </p:cNvPr>
          <p:cNvGrpSpPr/>
          <p:nvPr/>
        </p:nvGrpSpPr>
        <p:grpSpPr>
          <a:xfrm>
            <a:off x="7108371" y="1211734"/>
            <a:ext cx="1445260" cy="913884"/>
            <a:chOff x="4391660" y="1937094"/>
            <a:chExt cx="1445260" cy="913884"/>
          </a:xfrm>
        </p:grpSpPr>
        <p:pic>
          <p:nvPicPr>
            <p:cNvPr id="6" name="Picture 5">
              <a:extLst>
                <a:ext uri="{FF2B5EF4-FFF2-40B4-BE49-F238E27FC236}">
                  <a16:creationId xmlns:a16="http://schemas.microsoft.com/office/drawing/2014/main" xmlns="" id="{E261401D-0645-0C43-8545-B8A0C808A4ED}"/>
                </a:ext>
              </a:extLst>
            </p:cNvPr>
            <p:cNvPicPr>
              <a:picLocks noChangeAspect="1"/>
            </p:cNvPicPr>
            <p:nvPr/>
          </p:nvPicPr>
          <p:blipFill>
            <a:blip r:embed="rId4"/>
            <a:stretch>
              <a:fillRect/>
            </a:stretch>
          </p:blipFill>
          <p:spPr>
            <a:xfrm>
              <a:off x="4391660" y="1937094"/>
              <a:ext cx="929640" cy="913884"/>
            </a:xfrm>
            <a:prstGeom prst="rect">
              <a:avLst/>
            </a:prstGeom>
          </p:spPr>
        </p:pic>
        <p:sp>
          <p:nvSpPr>
            <p:cNvPr id="7" name="Rectangle 6">
              <a:extLst>
                <a:ext uri="{FF2B5EF4-FFF2-40B4-BE49-F238E27FC236}">
                  <a16:creationId xmlns:a16="http://schemas.microsoft.com/office/drawing/2014/main" xmlns="" id="{81CA8832-670F-5341-91B8-F76B9457879F}"/>
                </a:ext>
              </a:extLst>
            </p:cNvPr>
            <p:cNvSpPr/>
            <p:nvPr/>
          </p:nvSpPr>
          <p:spPr>
            <a:xfrm>
              <a:off x="5090160" y="2286000"/>
              <a:ext cx="746760" cy="358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 Single Corner Rectangle 4">
            <a:extLst>
              <a:ext uri="{FF2B5EF4-FFF2-40B4-BE49-F238E27FC236}">
                <a16:creationId xmlns:a16="http://schemas.microsoft.com/office/drawing/2014/main" xmlns="" id="{D43E2301-CFA1-9C4A-B4F9-788B30D2DCAB}"/>
              </a:ext>
            </a:extLst>
          </p:cNvPr>
          <p:cNvSpPr/>
          <p:nvPr/>
        </p:nvSpPr>
        <p:spPr>
          <a:xfrm>
            <a:off x="6023610" y="2914832"/>
            <a:ext cx="1221740" cy="411480"/>
          </a:xfrm>
          <a:prstGeom prst="round1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Message</a:t>
            </a:r>
          </a:p>
        </p:txBody>
      </p:sp>
      <p:sp>
        <p:nvSpPr>
          <p:cNvPr id="9" name="Round Single Corner Rectangle 8">
            <a:extLst>
              <a:ext uri="{FF2B5EF4-FFF2-40B4-BE49-F238E27FC236}">
                <a16:creationId xmlns:a16="http://schemas.microsoft.com/office/drawing/2014/main" xmlns="" id="{5077217D-8148-CC4A-865B-7FF573053803}"/>
              </a:ext>
            </a:extLst>
          </p:cNvPr>
          <p:cNvSpPr/>
          <p:nvPr/>
        </p:nvSpPr>
        <p:spPr>
          <a:xfrm>
            <a:off x="7265669" y="2914832"/>
            <a:ext cx="614680" cy="411480"/>
          </a:xfrm>
          <a:prstGeom prst="round1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Key</a:t>
            </a:r>
          </a:p>
        </p:txBody>
      </p:sp>
      <p:sp>
        <p:nvSpPr>
          <p:cNvPr id="12" name="Rounded Rectangle 11">
            <a:extLst>
              <a:ext uri="{FF2B5EF4-FFF2-40B4-BE49-F238E27FC236}">
                <a16:creationId xmlns:a16="http://schemas.microsoft.com/office/drawing/2014/main" xmlns="" id="{DE09143E-B3AD-324C-A2BB-935EE68AE2F2}"/>
              </a:ext>
            </a:extLst>
          </p:cNvPr>
          <p:cNvSpPr/>
          <p:nvPr/>
        </p:nvSpPr>
        <p:spPr>
          <a:xfrm>
            <a:off x="6465570" y="3917319"/>
            <a:ext cx="1310640" cy="73914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 Hash</a:t>
            </a:r>
          </a:p>
        </p:txBody>
      </p:sp>
      <p:cxnSp>
        <p:nvCxnSpPr>
          <p:cNvPr id="14" name="Straight Connector 13">
            <a:extLst>
              <a:ext uri="{FF2B5EF4-FFF2-40B4-BE49-F238E27FC236}">
                <a16:creationId xmlns:a16="http://schemas.microsoft.com/office/drawing/2014/main" xmlns="" id="{0DF39180-F9CF-744B-A3B8-5A00DFFC5AE0}"/>
              </a:ext>
            </a:extLst>
          </p:cNvPr>
          <p:cNvCxnSpPr>
            <a:cxnSpLocks/>
            <a:stCxn id="4" idx="0"/>
            <a:endCxn id="5" idx="1"/>
          </p:cNvCxnSpPr>
          <p:nvPr/>
        </p:nvCxnSpPr>
        <p:spPr>
          <a:xfrm>
            <a:off x="4352710" y="3120572"/>
            <a:ext cx="1670901" cy="0"/>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842E101-0AE8-9643-9948-298BF3A7EFF1}"/>
              </a:ext>
            </a:extLst>
          </p:cNvPr>
          <p:cNvCxnSpPr>
            <a:cxnSpLocks/>
            <a:stCxn id="6" idx="2"/>
            <a:endCxn id="9" idx="0"/>
          </p:cNvCxnSpPr>
          <p:nvPr/>
        </p:nvCxnSpPr>
        <p:spPr>
          <a:xfrm flipH="1">
            <a:off x="7573009" y="2125618"/>
            <a:ext cx="182" cy="789214"/>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C3E5E63-70DF-7F4C-A4AA-6A137F9E7043}"/>
              </a:ext>
            </a:extLst>
          </p:cNvPr>
          <p:cNvCxnSpPr>
            <a:cxnSpLocks/>
            <a:endCxn id="12" idx="0"/>
          </p:cNvCxnSpPr>
          <p:nvPr/>
        </p:nvCxnSpPr>
        <p:spPr>
          <a:xfrm>
            <a:off x="7120890" y="3328337"/>
            <a:ext cx="0" cy="588982"/>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48" name="Diamond 47">
            <a:extLst>
              <a:ext uri="{FF2B5EF4-FFF2-40B4-BE49-F238E27FC236}">
                <a16:creationId xmlns:a16="http://schemas.microsoft.com/office/drawing/2014/main" xmlns="" id="{E80B3A09-CE14-4C49-A6E4-010238DBA46F}"/>
              </a:ext>
            </a:extLst>
          </p:cNvPr>
          <p:cNvSpPr/>
          <p:nvPr/>
        </p:nvSpPr>
        <p:spPr>
          <a:xfrm>
            <a:off x="5983658" y="5189324"/>
            <a:ext cx="2274465" cy="91388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Hash &lt; threshold?</a:t>
            </a:r>
          </a:p>
        </p:txBody>
      </p:sp>
      <p:cxnSp>
        <p:nvCxnSpPr>
          <p:cNvPr id="49" name="Straight Connector 48">
            <a:extLst>
              <a:ext uri="{FF2B5EF4-FFF2-40B4-BE49-F238E27FC236}">
                <a16:creationId xmlns:a16="http://schemas.microsoft.com/office/drawing/2014/main" xmlns="" id="{E4FEA0B4-9CCD-A245-BEDD-06C99F0DF12D}"/>
              </a:ext>
            </a:extLst>
          </p:cNvPr>
          <p:cNvCxnSpPr>
            <a:cxnSpLocks/>
          </p:cNvCxnSpPr>
          <p:nvPr/>
        </p:nvCxnSpPr>
        <p:spPr>
          <a:xfrm>
            <a:off x="7120890" y="4656459"/>
            <a:ext cx="0" cy="588982"/>
          </a:xfrm>
          <a:prstGeom prst="line">
            <a:avLst/>
          </a:prstGeom>
          <a:ln w="63500">
            <a:solidFill>
              <a:schemeClr val="tx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93663EE-764E-DD4D-9E67-3418D2EECE14}"/>
              </a:ext>
            </a:extLst>
          </p:cNvPr>
          <p:cNvCxnSpPr>
            <a:cxnSpLocks/>
            <a:stCxn id="48" idx="1"/>
          </p:cNvCxnSpPr>
          <p:nvPr/>
        </p:nvCxnSpPr>
        <p:spPr>
          <a:xfrm flipH="1" flipV="1">
            <a:off x="3082291" y="5646266"/>
            <a:ext cx="2901367" cy="1"/>
          </a:xfrm>
          <a:prstGeom prst="line">
            <a:avLst/>
          </a:prstGeom>
          <a:ln w="63500">
            <a:solidFill>
              <a:srgbClr val="00B050"/>
            </a:solidFill>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C1B30250-59AA-B34B-9F2B-E8430CC022A1}"/>
              </a:ext>
            </a:extLst>
          </p:cNvPr>
          <p:cNvCxnSpPr>
            <a:cxnSpLocks/>
            <a:endCxn id="4" idx="1"/>
          </p:cNvCxnSpPr>
          <p:nvPr/>
        </p:nvCxnSpPr>
        <p:spPr>
          <a:xfrm flipV="1">
            <a:off x="3082290" y="3903761"/>
            <a:ext cx="0" cy="1742504"/>
          </a:xfrm>
          <a:prstGeom prst="line">
            <a:avLst/>
          </a:prstGeom>
          <a:ln w="63500">
            <a:solidFill>
              <a:srgbClr val="00B050"/>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28A1985B-160B-024C-AE35-310CB44AF810}"/>
              </a:ext>
            </a:extLst>
          </p:cNvPr>
          <p:cNvCxnSpPr>
            <a:cxnSpLocks/>
          </p:cNvCxnSpPr>
          <p:nvPr/>
        </p:nvCxnSpPr>
        <p:spPr>
          <a:xfrm flipH="1" flipV="1">
            <a:off x="8258123" y="5646267"/>
            <a:ext cx="1967840" cy="24623"/>
          </a:xfrm>
          <a:prstGeom prst="line">
            <a:avLst/>
          </a:prstGeom>
          <a:ln w="63500">
            <a:solidFill>
              <a:srgbClr val="C00000"/>
            </a:solidFill>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22CEAAA-FF4B-564C-8F10-CF66BC96127B}"/>
              </a:ext>
            </a:extLst>
          </p:cNvPr>
          <p:cNvCxnSpPr>
            <a:cxnSpLocks/>
          </p:cNvCxnSpPr>
          <p:nvPr/>
        </p:nvCxnSpPr>
        <p:spPr>
          <a:xfrm flipH="1">
            <a:off x="10225964" y="1918779"/>
            <a:ext cx="35532" cy="3752111"/>
          </a:xfrm>
          <a:prstGeom prst="line">
            <a:avLst/>
          </a:prstGeom>
          <a:ln w="63500">
            <a:solidFill>
              <a:srgbClr val="C00000"/>
            </a:solidFill>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2E9DFC59-334F-CE47-A380-35ADD19D7575}"/>
              </a:ext>
            </a:extLst>
          </p:cNvPr>
          <p:cNvCxnSpPr>
            <a:cxnSpLocks/>
          </p:cNvCxnSpPr>
          <p:nvPr/>
        </p:nvCxnSpPr>
        <p:spPr>
          <a:xfrm flipH="1">
            <a:off x="7709990" y="1918779"/>
            <a:ext cx="2551506" cy="2"/>
          </a:xfrm>
          <a:prstGeom prst="line">
            <a:avLst/>
          </a:prstGeom>
          <a:ln w="63500">
            <a:solidFill>
              <a:srgbClr val="C00000"/>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18C0A6E9-60BC-C74D-8529-EFABE1998F8C}"/>
              </a:ext>
            </a:extLst>
          </p:cNvPr>
          <p:cNvSpPr txBox="1"/>
          <p:nvPr/>
        </p:nvSpPr>
        <p:spPr>
          <a:xfrm>
            <a:off x="5256800" y="5245441"/>
            <a:ext cx="776310" cy="369332"/>
          </a:xfrm>
          <a:prstGeom prst="rect">
            <a:avLst/>
          </a:prstGeom>
          <a:noFill/>
        </p:spPr>
        <p:txBody>
          <a:bodyPr wrap="square" rtlCol="0">
            <a:spAutoFit/>
          </a:bodyPr>
          <a:lstStyle/>
          <a:p>
            <a:r>
              <a:rPr lang="en-US" dirty="0"/>
              <a:t>Yes</a:t>
            </a:r>
          </a:p>
        </p:txBody>
      </p:sp>
      <p:sp>
        <p:nvSpPr>
          <p:cNvPr id="69" name="TextBox 68">
            <a:extLst>
              <a:ext uri="{FF2B5EF4-FFF2-40B4-BE49-F238E27FC236}">
                <a16:creationId xmlns:a16="http://schemas.microsoft.com/office/drawing/2014/main" xmlns="" id="{C8889DB6-9D09-F74A-AB90-D72F68B1CAC1}"/>
              </a:ext>
            </a:extLst>
          </p:cNvPr>
          <p:cNvSpPr txBox="1"/>
          <p:nvPr/>
        </p:nvSpPr>
        <p:spPr>
          <a:xfrm>
            <a:off x="8165476" y="5245441"/>
            <a:ext cx="776310" cy="369332"/>
          </a:xfrm>
          <a:prstGeom prst="rect">
            <a:avLst/>
          </a:prstGeom>
          <a:noFill/>
        </p:spPr>
        <p:txBody>
          <a:bodyPr wrap="square" rtlCol="0">
            <a:spAutoFit/>
          </a:bodyPr>
          <a:lstStyle/>
          <a:p>
            <a:r>
              <a:rPr lang="en-US" dirty="0"/>
              <a:t>No</a:t>
            </a:r>
          </a:p>
        </p:txBody>
      </p:sp>
      <p:sp>
        <p:nvSpPr>
          <p:cNvPr id="71" name="TextBox 70">
            <a:extLst>
              <a:ext uri="{FF2B5EF4-FFF2-40B4-BE49-F238E27FC236}">
                <a16:creationId xmlns:a16="http://schemas.microsoft.com/office/drawing/2014/main" xmlns="" id="{00417289-2991-9841-9B61-3F85A452ADBB}"/>
              </a:ext>
            </a:extLst>
          </p:cNvPr>
          <p:cNvSpPr txBox="1"/>
          <p:nvPr/>
        </p:nvSpPr>
        <p:spPr>
          <a:xfrm>
            <a:off x="10351325" y="3326312"/>
            <a:ext cx="1116253" cy="923330"/>
          </a:xfrm>
          <a:prstGeom prst="rect">
            <a:avLst/>
          </a:prstGeom>
          <a:noFill/>
        </p:spPr>
        <p:txBody>
          <a:bodyPr wrap="square" rtlCol="0">
            <a:spAutoFit/>
          </a:bodyPr>
          <a:lstStyle/>
          <a:p>
            <a:r>
              <a:rPr lang="en-US" dirty="0"/>
              <a:t>Try different key</a:t>
            </a:r>
          </a:p>
        </p:txBody>
      </p:sp>
      <p:cxnSp>
        <p:nvCxnSpPr>
          <p:cNvPr id="72" name="Straight Connector 71">
            <a:extLst>
              <a:ext uri="{FF2B5EF4-FFF2-40B4-BE49-F238E27FC236}">
                <a16:creationId xmlns:a16="http://schemas.microsoft.com/office/drawing/2014/main" xmlns="" id="{0188B6A5-D063-E24A-A616-FD4E04F2ACE0}"/>
              </a:ext>
            </a:extLst>
          </p:cNvPr>
          <p:cNvCxnSpPr>
            <a:cxnSpLocks/>
          </p:cNvCxnSpPr>
          <p:nvPr/>
        </p:nvCxnSpPr>
        <p:spPr>
          <a:xfrm>
            <a:off x="3105694" y="1918779"/>
            <a:ext cx="0" cy="478464"/>
          </a:xfrm>
          <a:prstGeom prst="line">
            <a:avLst/>
          </a:prstGeom>
          <a:ln w="63500">
            <a:solidFill>
              <a:srgbClr val="00B050"/>
            </a:solidFill>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D46B407-CC73-4048-9791-216BF6E10BD3}"/>
              </a:ext>
            </a:extLst>
          </p:cNvPr>
          <p:cNvCxnSpPr>
            <a:cxnSpLocks/>
          </p:cNvCxnSpPr>
          <p:nvPr/>
        </p:nvCxnSpPr>
        <p:spPr>
          <a:xfrm>
            <a:off x="3082291" y="1918779"/>
            <a:ext cx="4038599" cy="0"/>
          </a:xfrm>
          <a:prstGeom prst="line">
            <a:avLst/>
          </a:prstGeom>
          <a:ln w="63500">
            <a:solidFill>
              <a:srgbClr val="00B050"/>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pic>
        <p:nvPicPr>
          <p:cNvPr id="84" name="Graphic 83" descr="Dollar">
            <a:extLst>
              <a:ext uri="{FF2B5EF4-FFF2-40B4-BE49-F238E27FC236}">
                <a16:creationId xmlns:a16="http://schemas.microsoft.com/office/drawing/2014/main" xmlns="" id="{0C71ED2E-E800-3545-8733-C3221BEEA3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71540" y="1299590"/>
            <a:ext cx="558136" cy="558136"/>
          </a:xfrm>
          <a:prstGeom prst="rect">
            <a:avLst/>
          </a:prstGeom>
        </p:spPr>
      </p:pic>
      <p:sp>
        <p:nvSpPr>
          <p:cNvPr id="86" name="TextBox 85">
            <a:extLst>
              <a:ext uri="{FF2B5EF4-FFF2-40B4-BE49-F238E27FC236}">
                <a16:creationId xmlns:a16="http://schemas.microsoft.com/office/drawing/2014/main" xmlns="" id="{8B61E125-029B-7945-BC24-27580EEAC11E}"/>
              </a:ext>
            </a:extLst>
          </p:cNvPr>
          <p:cNvSpPr txBox="1"/>
          <p:nvPr/>
        </p:nvSpPr>
        <p:spPr>
          <a:xfrm>
            <a:off x="5426515" y="1406598"/>
            <a:ext cx="1094991" cy="369332"/>
          </a:xfrm>
          <a:prstGeom prst="rect">
            <a:avLst/>
          </a:prstGeom>
          <a:noFill/>
        </p:spPr>
        <p:txBody>
          <a:bodyPr wrap="square" rtlCol="0">
            <a:spAutoFit/>
          </a:bodyPr>
          <a:lstStyle/>
          <a:p>
            <a:r>
              <a:rPr lang="en-US" dirty="0"/>
              <a:t>Rewards</a:t>
            </a:r>
          </a:p>
        </p:txBody>
      </p:sp>
      <p:sp>
        <p:nvSpPr>
          <p:cNvPr id="17" name="Curved Right Arrow 16">
            <a:extLst>
              <a:ext uri="{FF2B5EF4-FFF2-40B4-BE49-F238E27FC236}">
                <a16:creationId xmlns:a16="http://schemas.microsoft.com/office/drawing/2014/main" xmlns="" id="{E58C7657-CA4B-6E48-A89A-CCD3860C400D}"/>
              </a:ext>
            </a:extLst>
          </p:cNvPr>
          <p:cNvSpPr/>
          <p:nvPr/>
        </p:nvSpPr>
        <p:spPr>
          <a:xfrm>
            <a:off x="8209354" y="2194564"/>
            <a:ext cx="663590" cy="2807996"/>
          </a:xfrm>
          <a:prstGeom prst="curvedRightArrow">
            <a:avLst>
              <a:gd name="adj1" fmla="val 14443"/>
              <a:gd name="adj2" fmla="val 85346"/>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Right Arrow 33">
            <a:extLst>
              <a:ext uri="{FF2B5EF4-FFF2-40B4-BE49-F238E27FC236}">
                <a16:creationId xmlns:a16="http://schemas.microsoft.com/office/drawing/2014/main" xmlns="" id="{17E3AAE6-A522-D143-81CD-F8D8C023DE71}"/>
              </a:ext>
            </a:extLst>
          </p:cNvPr>
          <p:cNvSpPr/>
          <p:nvPr/>
        </p:nvSpPr>
        <p:spPr>
          <a:xfrm rot="10800000">
            <a:off x="8902805" y="1948930"/>
            <a:ext cx="687742" cy="2808075"/>
          </a:xfrm>
          <a:prstGeom prst="curvedRightArrow">
            <a:avLst>
              <a:gd name="adj1" fmla="val 14443"/>
              <a:gd name="adj2" fmla="val 85346"/>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xmlns="" id="{59DBAE4E-ACCF-E945-9E69-3BDBDBFF83DC}"/>
              </a:ext>
            </a:extLst>
          </p:cNvPr>
          <p:cNvSpPr txBox="1"/>
          <p:nvPr/>
        </p:nvSpPr>
        <p:spPr>
          <a:xfrm>
            <a:off x="8420052" y="3228525"/>
            <a:ext cx="1116253" cy="369332"/>
          </a:xfrm>
          <a:prstGeom prst="rect">
            <a:avLst/>
          </a:prstGeom>
          <a:noFill/>
        </p:spPr>
        <p:txBody>
          <a:bodyPr wrap="square" rtlCol="0">
            <a:spAutoFit/>
          </a:bodyPr>
          <a:lstStyle/>
          <a:p>
            <a:r>
              <a:rPr lang="en-US" dirty="0"/>
              <a:t>Repeat</a:t>
            </a:r>
          </a:p>
        </p:txBody>
      </p:sp>
      <p:sp>
        <p:nvSpPr>
          <p:cNvPr id="36" name="Rectangle: Rounded Corners 50">
            <a:extLst>
              <a:ext uri="{FF2B5EF4-FFF2-40B4-BE49-F238E27FC236}">
                <a16:creationId xmlns:a16="http://schemas.microsoft.com/office/drawing/2014/main" xmlns="" id="{8E44DC5F-1F3E-A044-9472-3D4A4CD62401}"/>
              </a:ext>
            </a:extLst>
          </p:cNvPr>
          <p:cNvSpPr/>
          <p:nvPr/>
        </p:nvSpPr>
        <p:spPr>
          <a:xfrm>
            <a:off x="-32060" y="6376385"/>
            <a:ext cx="12198927" cy="5486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Bitcoin Mining uses a brute force approach</a:t>
            </a:r>
          </a:p>
        </p:txBody>
      </p:sp>
    </p:spTree>
    <p:custDataLst>
      <p:tags r:id="rId1"/>
    </p:custDataLst>
    <p:extLst>
      <p:ext uri="{BB962C8B-B14F-4D97-AF65-F5344CB8AC3E}">
        <p14:creationId xmlns:p14="http://schemas.microsoft.com/office/powerpoint/2010/main" val="361067202"/>
      </p:ext>
    </p:extLst>
  </p:cSld>
  <p:clrMapOvr>
    <a:masterClrMapping/>
  </p:clrMapOvr>
  <mc:AlternateContent xmlns:mc="http://schemas.openxmlformats.org/markup-compatibility/2006" xmlns:p14="http://schemas.microsoft.com/office/powerpoint/2010/main">
    <mc:Choice Requires="p14">
      <p:transition spd="slow" p14:dur="2000" advTm="40173"/>
    </mc:Choice>
    <mc:Fallback xmlns="">
      <p:transition spd="slow" advTm="40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200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250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48" grpId="0" animBg="1"/>
      <p:bldP spid="67" grpId="0"/>
      <p:bldP spid="69" grpId="0"/>
      <p:bldP spid="71" grpId="0"/>
      <p:bldP spid="86" grpId="0"/>
      <p:bldP spid="17" grpId="0" animBg="1"/>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1.6|21.9"/>
</p:tagLst>
</file>

<file path=ppt/tags/tag10.xml><?xml version="1.0" encoding="utf-8"?>
<p:tagLst xmlns:a="http://schemas.openxmlformats.org/drawingml/2006/main" xmlns:r="http://schemas.openxmlformats.org/officeDocument/2006/relationships" xmlns:p="http://schemas.openxmlformats.org/presentationml/2006/main">
  <p:tag name="TIMING" val="|7|11.6|20|1|14.9|9.6|15.9"/>
</p:tagLst>
</file>

<file path=ppt/tags/tag11.xml><?xml version="1.0" encoding="utf-8"?>
<p:tagLst xmlns:a="http://schemas.openxmlformats.org/drawingml/2006/main" xmlns:r="http://schemas.openxmlformats.org/officeDocument/2006/relationships" xmlns:p="http://schemas.openxmlformats.org/presentationml/2006/main">
  <p:tag name="TIMING" val="|4.4|4.2|4|2.1|4.8|9.1"/>
</p:tagLst>
</file>

<file path=ppt/tags/tag12.xml><?xml version="1.0" encoding="utf-8"?>
<p:tagLst xmlns:a="http://schemas.openxmlformats.org/drawingml/2006/main" xmlns:r="http://schemas.openxmlformats.org/officeDocument/2006/relationships" xmlns:p="http://schemas.openxmlformats.org/presentationml/2006/main">
  <p:tag name="TIMING" val="|8.6"/>
</p:tagLst>
</file>

<file path=ppt/tags/tag13.xml><?xml version="1.0" encoding="utf-8"?>
<p:tagLst xmlns:a="http://schemas.openxmlformats.org/drawingml/2006/main" xmlns:r="http://schemas.openxmlformats.org/officeDocument/2006/relationships" xmlns:p="http://schemas.openxmlformats.org/presentationml/2006/main">
  <p:tag name="TIMING" val="|4.3"/>
</p:tagLst>
</file>

<file path=ppt/tags/tag14.xml><?xml version="1.0" encoding="utf-8"?>
<p:tagLst xmlns:a="http://schemas.openxmlformats.org/drawingml/2006/main" xmlns:r="http://schemas.openxmlformats.org/officeDocument/2006/relationships" xmlns:p="http://schemas.openxmlformats.org/presentationml/2006/main">
  <p:tag name="TIMING" val="|5.2|5|20.4|18.6|13|4.7"/>
</p:tagLst>
</file>

<file path=ppt/tags/tag15.xml><?xml version="1.0" encoding="utf-8"?>
<p:tagLst xmlns:a="http://schemas.openxmlformats.org/drawingml/2006/main" xmlns:r="http://schemas.openxmlformats.org/officeDocument/2006/relationships" xmlns:p="http://schemas.openxmlformats.org/presentationml/2006/main">
  <p:tag name="TIMING" val="|16.8|0.8|3"/>
</p:tagLst>
</file>

<file path=ppt/tags/tag16.xml><?xml version="1.0" encoding="utf-8"?>
<p:tagLst xmlns:a="http://schemas.openxmlformats.org/drawingml/2006/main" xmlns:r="http://schemas.openxmlformats.org/officeDocument/2006/relationships" xmlns:p="http://schemas.openxmlformats.org/presentationml/2006/main">
  <p:tag name="TIMING" val="|28.4|9.8"/>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7|0.5"/>
</p:tagLst>
</file>

<file path=ppt/tags/tag2.xml><?xml version="1.0" encoding="utf-8"?>
<p:tagLst xmlns:a="http://schemas.openxmlformats.org/drawingml/2006/main" xmlns:r="http://schemas.openxmlformats.org/officeDocument/2006/relationships" xmlns:p="http://schemas.openxmlformats.org/presentationml/2006/main">
  <p:tag name="TIMING" val="|3.9|12.7|2.1|12.2|6.4|15.7|18.5|3.9|3.3|13.1"/>
</p:tagLst>
</file>

<file path=ppt/tags/tag3.xml><?xml version="1.0" encoding="utf-8"?>
<p:tagLst xmlns:a="http://schemas.openxmlformats.org/drawingml/2006/main" xmlns:r="http://schemas.openxmlformats.org/officeDocument/2006/relationships" xmlns:p="http://schemas.openxmlformats.org/presentationml/2006/main">
  <p:tag name="TIMING" val="|16.8"/>
</p:tagLst>
</file>

<file path=ppt/tags/tag4.xml><?xml version="1.0" encoding="utf-8"?>
<p:tagLst xmlns:a="http://schemas.openxmlformats.org/drawingml/2006/main" xmlns:r="http://schemas.openxmlformats.org/officeDocument/2006/relationships" xmlns:p="http://schemas.openxmlformats.org/presentationml/2006/main">
  <p:tag name="TIMING" val="|4.2|14|5.3|7.1"/>
</p:tagLst>
</file>

<file path=ppt/tags/tag5.xml><?xml version="1.0" encoding="utf-8"?>
<p:tagLst xmlns:a="http://schemas.openxmlformats.org/drawingml/2006/main" xmlns:r="http://schemas.openxmlformats.org/officeDocument/2006/relationships" xmlns:p="http://schemas.openxmlformats.org/presentationml/2006/main">
  <p:tag name="TIMING" val="|11.4"/>
</p:tagLst>
</file>

<file path=ppt/tags/tag6.xml><?xml version="1.0" encoding="utf-8"?>
<p:tagLst xmlns:a="http://schemas.openxmlformats.org/drawingml/2006/main" xmlns:r="http://schemas.openxmlformats.org/officeDocument/2006/relationships" xmlns:p="http://schemas.openxmlformats.org/presentationml/2006/main">
  <p:tag name="TIMING" val="|6|3.9|6.8|4.1"/>
</p:tagLst>
</file>

<file path=ppt/tags/tag7.xml><?xml version="1.0" encoding="utf-8"?>
<p:tagLst xmlns:a="http://schemas.openxmlformats.org/drawingml/2006/main" xmlns:r="http://schemas.openxmlformats.org/officeDocument/2006/relationships" xmlns:p="http://schemas.openxmlformats.org/presentationml/2006/main">
  <p:tag name="TIMING" val="|13.1|7.4|7.9|11.2|7.2"/>
</p:tagLst>
</file>

<file path=ppt/tags/tag8.xml><?xml version="1.0" encoding="utf-8"?>
<p:tagLst xmlns:a="http://schemas.openxmlformats.org/drawingml/2006/main" xmlns:r="http://schemas.openxmlformats.org/officeDocument/2006/relationships" xmlns:p="http://schemas.openxmlformats.org/presentationml/2006/main">
  <p:tag name="TIMING" val="|7.1|4.8|6.3|6.1"/>
</p:tagLst>
</file>

<file path=ppt/tags/tag9.xml><?xml version="1.0" encoding="utf-8"?>
<p:tagLst xmlns:a="http://schemas.openxmlformats.org/drawingml/2006/main" xmlns:r="http://schemas.openxmlformats.org/officeDocument/2006/relationships" xmlns:p="http://schemas.openxmlformats.org/presentationml/2006/main">
  <p:tag name="TIMING" val="|2|6.2|23.2|6|0.6"/>
</p:tagLst>
</file>

<file path=ppt/theme/theme1.xml><?xml version="1.0" encoding="utf-8"?>
<a:theme xmlns:a="http://schemas.openxmlformats.org/drawingml/2006/main" name="[OpenSuCo2017]OpenSMART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21221</TotalTime>
  <Words>2758</Words>
  <Application>Microsoft Macintosh PowerPoint</Application>
  <PresentationFormat>Widescreen</PresentationFormat>
  <Paragraphs>364</Paragraphs>
  <Slides>24</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Garamond</vt:lpstr>
      <vt:lpstr>Lucida Grande</vt:lpstr>
      <vt:lpstr>Lucida Sans</vt:lpstr>
      <vt:lpstr>Roboto</vt:lpstr>
      <vt:lpstr>Times New Roman</vt:lpstr>
      <vt:lpstr>Wingdings</vt:lpstr>
      <vt:lpstr>나눔고딕</vt:lpstr>
      <vt:lpstr>나눔바른고딕</vt:lpstr>
      <vt:lpstr>[OpenSuCo2017]OpenSMART_talk</vt:lpstr>
      <vt:lpstr>A Case for Superconducting Accelerators</vt:lpstr>
      <vt:lpstr>Outline</vt:lpstr>
      <vt:lpstr>The Post Moore’s Law Era</vt:lpstr>
      <vt:lpstr>What is Superconducting Logic?</vt:lpstr>
      <vt:lpstr>Why is Superconducting Technology promising?</vt:lpstr>
      <vt:lpstr>Challenges of Superconducting Technology</vt:lpstr>
      <vt:lpstr>Executive Summary</vt:lpstr>
      <vt:lpstr>What applications can benefit?</vt:lpstr>
      <vt:lpstr>How Bitcoin Mining works?</vt:lpstr>
      <vt:lpstr>Why is bitcoin mining suitable? </vt:lpstr>
      <vt:lpstr>Baseline Accelerator Design</vt:lpstr>
      <vt:lpstr>System Organization</vt:lpstr>
      <vt:lpstr>Methodology</vt:lpstr>
      <vt:lpstr>Design Optimizations: Adders</vt:lpstr>
      <vt:lpstr>Modules in a SHA Engine</vt:lpstr>
      <vt:lpstr>Design Optimizations: Adders (Continued)</vt:lpstr>
      <vt:lpstr>Design Optimizations: Registers</vt:lpstr>
      <vt:lpstr>What are the Reliability Challenges?</vt:lpstr>
      <vt:lpstr>Fault Tolerant Design</vt:lpstr>
      <vt:lpstr>What is the level of fault-tolerance?</vt:lpstr>
      <vt:lpstr>A Better-than-Worst-case design</vt:lpstr>
      <vt:lpstr>Final Evaluations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Continuous Learning through Neural Network Evolution in Hardware</dc:title>
  <dc:creator>Samajdar, Ananda</dc:creator>
  <cp:lastModifiedBy>Saileshwar, Gururaj</cp:lastModifiedBy>
  <cp:revision>341</cp:revision>
  <dcterms:created xsi:type="dcterms:W3CDTF">2018-03-04T02:14:43Z</dcterms:created>
  <dcterms:modified xsi:type="dcterms:W3CDTF">2019-11-06T22:27:34Z</dcterms:modified>
</cp:coreProperties>
</file>