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27"/>
  </p:notesMasterIdLst>
  <p:handoutMasterIdLst>
    <p:handoutMasterId r:id="rId28"/>
  </p:handoutMasterIdLst>
  <p:sldIdLst>
    <p:sldId id="791" r:id="rId2"/>
    <p:sldId id="856" r:id="rId3"/>
    <p:sldId id="833" r:id="rId4"/>
    <p:sldId id="848" r:id="rId5"/>
    <p:sldId id="845" r:id="rId6"/>
    <p:sldId id="854" r:id="rId7"/>
    <p:sldId id="853" r:id="rId8"/>
    <p:sldId id="796" r:id="rId9"/>
    <p:sldId id="797" r:id="rId10"/>
    <p:sldId id="817" r:id="rId11"/>
    <p:sldId id="842" r:id="rId12"/>
    <p:sldId id="847" r:id="rId13"/>
    <p:sldId id="816" r:id="rId14"/>
    <p:sldId id="834" r:id="rId15"/>
    <p:sldId id="794" r:id="rId16"/>
    <p:sldId id="822" r:id="rId17"/>
    <p:sldId id="829" r:id="rId18"/>
    <p:sldId id="855" r:id="rId19"/>
    <p:sldId id="826" r:id="rId20"/>
    <p:sldId id="849" r:id="rId21"/>
    <p:sldId id="835" r:id="rId22"/>
    <p:sldId id="832" r:id="rId23"/>
    <p:sldId id="840" r:id="rId24"/>
    <p:sldId id="844" r:id="rId25"/>
    <p:sldId id="809" r:id="rId26"/>
  </p:sldIdLst>
  <p:sldSz cx="12192000" cy="6858000"/>
  <p:notesSz cx="7315200" cy="96012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486BBA-D2F5-48F3-8647-C185F3AA6B96}">
          <p14:sldIdLst>
            <p14:sldId id="791"/>
            <p14:sldId id="856"/>
            <p14:sldId id="833"/>
            <p14:sldId id="848"/>
            <p14:sldId id="845"/>
            <p14:sldId id="854"/>
            <p14:sldId id="853"/>
            <p14:sldId id="796"/>
            <p14:sldId id="797"/>
            <p14:sldId id="817"/>
            <p14:sldId id="842"/>
            <p14:sldId id="847"/>
            <p14:sldId id="816"/>
            <p14:sldId id="834"/>
            <p14:sldId id="794"/>
            <p14:sldId id="822"/>
            <p14:sldId id="829"/>
            <p14:sldId id="855"/>
            <p14:sldId id="826"/>
            <p14:sldId id="849"/>
            <p14:sldId id="835"/>
            <p14:sldId id="832"/>
            <p14:sldId id="840"/>
            <p14:sldId id="844"/>
            <p14:sldId id="8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wamit Tannu" initials="ST" lastIdx="1" clrIdx="0">
    <p:extLst>
      <p:ext uri="{19B8F6BF-5375-455C-9EA6-DF929625EA0E}">
        <p15:presenceInfo xmlns:p15="http://schemas.microsoft.com/office/powerpoint/2012/main" userId="2602bd17c2b499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F0000"/>
    <a:srgbClr val="07FD59"/>
    <a:srgbClr val="FFCCFF"/>
    <a:srgbClr val="FEE599"/>
    <a:srgbClr val="FFFFCC"/>
    <a:srgbClr val="FFFF99"/>
    <a:srgbClr val="FFFF66"/>
    <a:srgbClr val="99CCF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2" autoAdjust="0"/>
    <p:restoredTop sz="68799" autoAdjust="0"/>
  </p:normalViewPr>
  <p:slideViewPr>
    <p:cSldViewPr snapToGrid="0">
      <p:cViewPr>
        <p:scale>
          <a:sx n="71" d="100"/>
          <a:sy n="71" d="100"/>
        </p:scale>
        <p:origin x="1236" y="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1166" y="-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wami\Downloads\ColdDRAM_Min_Operational_Temp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wami\Downloads\ColdDRAM_Min_Operational_Temp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22636795637779E-2"/>
          <c:y val="0.15393435897435898"/>
          <c:w val="0.92271455555108839"/>
          <c:h val="0.75579282051282048"/>
        </c:manualLayout>
      </c:layout>
      <c:scatterChart>
        <c:scatterStyle val="lineMarker"/>
        <c:varyColors val="0"/>
        <c:ser>
          <c:idx val="0"/>
          <c:order val="0"/>
          <c:spPr>
            <a:ln w="19050" cap="sq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[ColdDRAM_Min_Operational_Temp.xlsx]Sheet2!$B$76:$B$131</c:f>
              <c:numCache>
                <c:formatCode>General</c:formatCode>
                <c:ptCount val="56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  <c:pt idx="10">
                  <c:v>81</c:v>
                </c:pt>
                <c:pt idx="11">
                  <c:v>87</c:v>
                </c:pt>
                <c:pt idx="12">
                  <c:v>94</c:v>
                </c:pt>
                <c:pt idx="13">
                  <c:v>98</c:v>
                </c:pt>
                <c:pt idx="14">
                  <c:v>99</c:v>
                </c:pt>
                <c:pt idx="15">
                  <c:v>100</c:v>
                </c:pt>
                <c:pt idx="16">
                  <c:v>101</c:v>
                </c:pt>
                <c:pt idx="17">
                  <c:v>103</c:v>
                </c:pt>
                <c:pt idx="18">
                  <c:v>104</c:v>
                </c:pt>
                <c:pt idx="19">
                  <c:v>107</c:v>
                </c:pt>
                <c:pt idx="20">
                  <c:v>107</c:v>
                </c:pt>
                <c:pt idx="21">
                  <c:v>109</c:v>
                </c:pt>
                <c:pt idx="22">
                  <c:v>112</c:v>
                </c:pt>
                <c:pt idx="23">
                  <c:v>112</c:v>
                </c:pt>
                <c:pt idx="24">
                  <c:v>112</c:v>
                </c:pt>
                <c:pt idx="25">
                  <c:v>113</c:v>
                </c:pt>
                <c:pt idx="26">
                  <c:v>113</c:v>
                </c:pt>
                <c:pt idx="27">
                  <c:v>113</c:v>
                </c:pt>
                <c:pt idx="28">
                  <c:v>114</c:v>
                </c:pt>
                <c:pt idx="29">
                  <c:v>116</c:v>
                </c:pt>
                <c:pt idx="30">
                  <c:v>116</c:v>
                </c:pt>
                <c:pt idx="31">
                  <c:v>116</c:v>
                </c:pt>
                <c:pt idx="32">
                  <c:v>117</c:v>
                </c:pt>
                <c:pt idx="33">
                  <c:v>119</c:v>
                </c:pt>
                <c:pt idx="34">
                  <c:v>119</c:v>
                </c:pt>
                <c:pt idx="35">
                  <c:v>120</c:v>
                </c:pt>
                <c:pt idx="36">
                  <c:v>120</c:v>
                </c:pt>
                <c:pt idx="37">
                  <c:v>121</c:v>
                </c:pt>
                <c:pt idx="38">
                  <c:v>121</c:v>
                </c:pt>
                <c:pt idx="39">
                  <c:v>121</c:v>
                </c:pt>
                <c:pt idx="40">
                  <c:v>123</c:v>
                </c:pt>
                <c:pt idx="41">
                  <c:v>123</c:v>
                </c:pt>
                <c:pt idx="42">
                  <c:v>123</c:v>
                </c:pt>
                <c:pt idx="43">
                  <c:v>123</c:v>
                </c:pt>
                <c:pt idx="44">
                  <c:v>125</c:v>
                </c:pt>
                <c:pt idx="45">
                  <c:v>126</c:v>
                </c:pt>
                <c:pt idx="46">
                  <c:v>129</c:v>
                </c:pt>
                <c:pt idx="47">
                  <c:v>130</c:v>
                </c:pt>
                <c:pt idx="48">
                  <c:v>132</c:v>
                </c:pt>
                <c:pt idx="49">
                  <c:v>132</c:v>
                </c:pt>
                <c:pt idx="50">
                  <c:v>132</c:v>
                </c:pt>
                <c:pt idx="51">
                  <c:v>135</c:v>
                </c:pt>
                <c:pt idx="52">
                  <c:v>137</c:v>
                </c:pt>
                <c:pt idx="53">
                  <c:v>138</c:v>
                </c:pt>
                <c:pt idx="54">
                  <c:v>153</c:v>
                </c:pt>
                <c:pt idx="55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CD3-4EE1-AE6F-BDB115F88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1984816"/>
        <c:axId val="611983832"/>
      </c:scatterChart>
      <c:valAx>
        <c:axId val="6119848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983832"/>
        <c:crosses val="autoZero"/>
        <c:crossBetween val="midCat"/>
      </c:valAx>
      <c:valAx>
        <c:axId val="611983832"/>
        <c:scaling>
          <c:orientation val="minMax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984816"/>
        <c:crossesAt val="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602-4404-9D59-97FDFCACC8FC}"/>
              </c:ext>
            </c:extLst>
          </c:dPt>
          <c:dPt>
            <c:idx val="1"/>
            <c:bubble3D val="0"/>
            <c:explosion val="49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602-4404-9D59-97FDFCACC8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602-4404-9D59-97FDFCACC8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0602-4404-9D59-97FDFCACC8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7491-46BA-BA6D-7E1E4E9F35AA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Functional Chips</c:v>
                </c:pt>
                <c:pt idx="1">
                  <c:v>Faulty Chip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690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02-4404-9D59-97FDFCACC8F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solidFill>
          <a:schemeClr val="bg1"/>
        </a:solid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1265165682414702"/>
          <c:y val="0.23785549843017731"/>
          <c:w val="0.25505667650918634"/>
          <c:h val="0.29081499859343707"/>
        </c:manualLayout>
      </c:layout>
      <c:overlay val="0"/>
      <c:spPr>
        <a:solidFill>
          <a:schemeClr val="bg1">
            <a:lumMod val="7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Sheet2!$H$31:$H$93</c:f>
              <c:numCache>
                <c:formatCode>General</c:formatCode>
                <c:ptCount val="63"/>
                <c:pt idx="0">
                  <c:v>80</c:v>
                </c:pt>
                <c:pt idx="1">
                  <c:v>80</c:v>
                </c:pt>
                <c:pt idx="2">
                  <c:v>103</c:v>
                </c:pt>
                <c:pt idx="3">
                  <c:v>107</c:v>
                </c:pt>
                <c:pt idx="6">
                  <c:v>80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  <c:pt idx="10">
                  <c:v>87</c:v>
                </c:pt>
                <c:pt idx="11">
                  <c:v>99</c:v>
                </c:pt>
                <c:pt idx="12">
                  <c:v>104</c:v>
                </c:pt>
                <c:pt idx="13">
                  <c:v>112</c:v>
                </c:pt>
                <c:pt idx="14">
                  <c:v>112</c:v>
                </c:pt>
                <c:pt idx="15">
                  <c:v>116</c:v>
                </c:pt>
                <c:pt idx="16">
                  <c:v>119</c:v>
                </c:pt>
                <c:pt idx="17">
                  <c:v>120</c:v>
                </c:pt>
                <c:pt idx="18">
                  <c:v>121</c:v>
                </c:pt>
                <c:pt idx="19">
                  <c:v>123</c:v>
                </c:pt>
                <c:pt idx="20">
                  <c:v>130</c:v>
                </c:pt>
                <c:pt idx="23">
                  <c:v>80</c:v>
                </c:pt>
                <c:pt idx="24">
                  <c:v>80</c:v>
                </c:pt>
                <c:pt idx="25">
                  <c:v>80</c:v>
                </c:pt>
                <c:pt idx="26">
                  <c:v>80</c:v>
                </c:pt>
                <c:pt idx="27">
                  <c:v>81</c:v>
                </c:pt>
                <c:pt idx="28">
                  <c:v>94</c:v>
                </c:pt>
                <c:pt idx="29">
                  <c:v>100</c:v>
                </c:pt>
                <c:pt idx="30">
                  <c:v>101</c:v>
                </c:pt>
                <c:pt idx="31">
                  <c:v>107</c:v>
                </c:pt>
                <c:pt idx="32">
                  <c:v>109</c:v>
                </c:pt>
                <c:pt idx="33">
                  <c:v>112</c:v>
                </c:pt>
                <c:pt idx="34">
                  <c:v>113</c:v>
                </c:pt>
                <c:pt idx="35">
                  <c:v>113</c:v>
                </c:pt>
                <c:pt idx="36">
                  <c:v>114</c:v>
                </c:pt>
                <c:pt idx="37">
                  <c:v>117</c:v>
                </c:pt>
                <c:pt idx="38">
                  <c:v>121</c:v>
                </c:pt>
                <c:pt idx="39">
                  <c:v>123</c:v>
                </c:pt>
                <c:pt idx="40">
                  <c:v>123</c:v>
                </c:pt>
                <c:pt idx="41">
                  <c:v>123</c:v>
                </c:pt>
                <c:pt idx="42">
                  <c:v>125</c:v>
                </c:pt>
                <c:pt idx="43">
                  <c:v>135</c:v>
                </c:pt>
                <c:pt idx="45">
                  <c:v>98</c:v>
                </c:pt>
                <c:pt idx="46">
                  <c:v>113</c:v>
                </c:pt>
                <c:pt idx="47">
                  <c:v>116</c:v>
                </c:pt>
                <c:pt idx="48">
                  <c:v>117</c:v>
                </c:pt>
                <c:pt idx="51">
                  <c:v>119</c:v>
                </c:pt>
                <c:pt idx="52">
                  <c:v>120</c:v>
                </c:pt>
                <c:pt idx="53">
                  <c:v>121</c:v>
                </c:pt>
                <c:pt idx="54">
                  <c:v>126</c:v>
                </c:pt>
                <c:pt idx="55">
                  <c:v>129</c:v>
                </c:pt>
                <c:pt idx="56">
                  <c:v>132</c:v>
                </c:pt>
                <c:pt idx="57">
                  <c:v>132</c:v>
                </c:pt>
                <c:pt idx="58">
                  <c:v>132</c:v>
                </c:pt>
                <c:pt idx="59">
                  <c:v>137</c:v>
                </c:pt>
                <c:pt idx="60">
                  <c:v>138</c:v>
                </c:pt>
                <c:pt idx="61">
                  <c:v>153</c:v>
                </c:pt>
                <c:pt idx="62">
                  <c:v>162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C4-4B42-94D6-AD5FE723A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331744"/>
        <c:axId val="401332072"/>
      </c:scatterChart>
      <c:valAx>
        <c:axId val="401331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332072"/>
        <c:crosses val="autoZero"/>
        <c:crossBetween val="midCat"/>
      </c:valAx>
      <c:valAx>
        <c:axId val="401332072"/>
        <c:scaling>
          <c:orientation val="minMax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3317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DDR3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92B-45F4-BCFA-52879EF6F3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292B-45F4-BCFA-52879EF6F3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292B-45F4-BCFA-52879EF6F3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292B-45F4-BCFA-52879EF6F3BE}"/>
              </c:ext>
            </c:extLst>
          </c:dPt>
          <c:dLbls>
            <c:dLbl>
              <c:idx val="1"/>
              <c:layout>
                <c:manualLayout>
                  <c:x val="0.23997675197509699"/>
                  <c:y val="-5.7204837211346227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4908584037669679"/>
                      <c:h val="0.181829354619663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92B-45F4-BCFA-52879EF6F3B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Transient</c:v>
                </c:pt>
                <c:pt idx="1">
                  <c:v>Permanent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0.41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2B-45F4-BCFA-52879EF6F3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292B-45F4-BCFA-52879EF6F3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292B-45F4-BCFA-52879EF6F3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292B-45F4-BCFA-52879EF6F3B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Transient</c:v>
                </c:pt>
                <c:pt idx="1">
                  <c:v>Permanent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F-292B-45F4-BCFA-52879EF6F3B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DDR2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991-47FE-9343-D79A347DB3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991-47FE-9343-D79A347DB3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6991-47FE-9343-D79A347DB31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6991-47FE-9343-D79A347DB317}"/>
              </c:ext>
            </c:extLst>
          </c:dPt>
          <c:dLbls>
            <c:dLbl>
              <c:idx val="1"/>
              <c:layout>
                <c:manualLayout>
                  <c:x val="0.32905676910613579"/>
                  <c:y val="-5.6326336683696555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5868540101671772"/>
                      <c:h val="0.195423283456657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991-47FE-9343-D79A347DB31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Transient</c:v>
                </c:pt>
                <c:pt idx="1">
                  <c:v>Permanent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0.36</c:v>
                </c:pt>
                <c:pt idx="1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91-47FE-9343-D79A347DB3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6991-47FE-9343-D79A347DB3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6991-47FE-9343-D79A347DB3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6991-47FE-9343-D79A347DB31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Transient</c:v>
                </c:pt>
                <c:pt idx="1">
                  <c:v>Permanent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F-6991-47FE-9343-D79A347DB31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DDR4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Faults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451-4A35-896A-F8A96E2255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451-4A35-896A-F8A96E2255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451-4A35-896A-F8A96E22554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451-4A35-896A-F8A96E22554F}"/>
              </c:ext>
            </c:extLst>
          </c:dPt>
          <c:dLbls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451-4A35-896A-F8A96E22554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Transient</c:v>
                </c:pt>
                <c:pt idx="1">
                  <c:v>Permanent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0.52500000000000002</c:v>
                </c:pt>
                <c:pt idx="1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451-4A35-896A-F8A96E2255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B451-4A35-896A-F8A96E22554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B451-4A35-896A-F8A96E2255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B451-4A35-896A-F8A96E22554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Transient</c:v>
                </c:pt>
                <c:pt idx="1">
                  <c:v>Permanent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F-B451-4A35-896A-F8A96E22554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0.05373</cdr:x>
      <cdr:y>0.1841</cdr:y>
    </cdr:from>
    <cdr:to>
      <cdr:x>0.97979</cdr:x>
      <cdr:y>0.89686</cdr:y>
    </cdr:to>
    <cdr:grpSp>
      <cdr:nvGrpSpPr>
        <cdr:cNvPr id="6" name="Group 5">
          <a:extLst xmlns:a="http://schemas.openxmlformats.org/drawingml/2006/main">
            <a:ext uri="{FF2B5EF4-FFF2-40B4-BE49-F238E27FC236}">
              <a16:creationId xmlns:a16="http://schemas.microsoft.com/office/drawing/2014/main" id="{781D9CF5-8D22-4E07-96BD-E1AEC89BC04A}"/>
            </a:ext>
          </a:extLst>
        </cdr:cNvPr>
        <cdr:cNvGrpSpPr/>
      </cdr:nvGrpSpPr>
      <cdr:grpSpPr>
        <a:xfrm xmlns:a="http://schemas.openxmlformats.org/drawingml/2006/main">
          <a:off x="571987" y="807739"/>
          <a:ext cx="9858454" cy="3127234"/>
          <a:chOff x="574623" y="880669"/>
          <a:chExt cx="9968459" cy="3293442"/>
        </a:xfrm>
      </cdr:grpSpPr>
      <cdr:sp macro="" textlink="">
        <cdr:nvSpPr>
          <cdr:cNvPr id="2" name="Rectangle 1"/>
          <cdr:cNvSpPr/>
        </cdr:nvSpPr>
        <cdr:spPr>
          <a:xfrm xmlns:a="http://schemas.openxmlformats.org/drawingml/2006/main">
            <a:off x="574623" y="3443986"/>
            <a:ext cx="2121107" cy="719528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669900">
              <a:alpha val="47000"/>
            </a:srgbClr>
          </a:solidFill>
          <a:ln xmlns:a="http://schemas.openxmlformats.org/drawingml/2006/main" w="28575">
            <a:solidFill>
              <a:schemeClr val="tx1"/>
            </a:solidFill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r>
              <a:rPr lang="en-US" sz="3200" dirty="0">
                <a:solidFill>
                  <a:schemeClr val="tx1"/>
                </a:solidFill>
              </a:rPr>
              <a:t>      </a:t>
            </a:r>
            <a:r>
              <a:rPr lang="en-US" sz="4000" dirty="0">
                <a:solidFill>
                  <a:schemeClr val="tx1"/>
                </a:solidFill>
              </a:rPr>
              <a:t>18%</a:t>
            </a:r>
            <a:endParaRPr lang="en-US" sz="3200" dirty="0">
              <a:solidFill>
                <a:schemeClr val="tx1"/>
              </a:solidFill>
            </a:endParaRPr>
          </a:p>
        </cdr:txBody>
      </cdr:sp>
      <cdr:sp macro="" textlink="">
        <cdr:nvSpPr>
          <cdr:cNvPr id="3" name="Rectangle 2"/>
          <cdr:cNvSpPr/>
        </cdr:nvSpPr>
        <cdr:spPr>
          <a:xfrm xmlns:a="http://schemas.openxmlformats.org/drawingml/2006/main">
            <a:off x="2694067" y="2379685"/>
            <a:ext cx="2947231" cy="1781102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669900">
              <a:alpha val="47000"/>
            </a:srgbClr>
          </a:solidFill>
          <a:ln xmlns:a="http://schemas.openxmlformats.org/drawingml/2006/main" w="28575">
            <a:solidFill>
              <a:schemeClr val="tx1"/>
            </a:solidFill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sz="3200" dirty="0">
              <a:solidFill>
                <a:schemeClr val="tx1"/>
              </a:solidFill>
            </a:endParaRPr>
          </a:p>
          <a:p xmlns:a="http://schemas.openxmlformats.org/drawingml/2006/main">
            <a:r>
              <a:rPr lang="en-US" sz="3200" dirty="0">
                <a:solidFill>
                  <a:schemeClr val="tx1"/>
                </a:solidFill>
              </a:rPr>
              <a:t>	 </a:t>
            </a:r>
            <a:r>
              <a:rPr lang="en-US" sz="4000" dirty="0">
                <a:solidFill>
                  <a:schemeClr val="tx1"/>
                </a:solidFill>
              </a:rPr>
              <a:t>55%</a:t>
            </a:r>
            <a:endParaRPr lang="en-US" sz="3200" dirty="0">
              <a:solidFill>
                <a:schemeClr val="tx1"/>
              </a:solidFill>
            </a:endParaRPr>
          </a:p>
        </cdr:txBody>
      </cdr:sp>
      <cdr:sp macro="" textlink="">
        <cdr:nvSpPr>
          <cdr:cNvPr id="4" name="Rectangle 3"/>
          <cdr:cNvSpPr/>
        </cdr:nvSpPr>
        <cdr:spPr>
          <a:xfrm xmlns:a="http://schemas.openxmlformats.org/drawingml/2006/main">
            <a:off x="9208955" y="880669"/>
            <a:ext cx="1334127" cy="3293442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669900">
              <a:alpha val="47000"/>
            </a:srgbClr>
          </a:solidFill>
          <a:ln xmlns:a="http://schemas.openxmlformats.org/drawingml/2006/main" w="28575">
            <a:solidFill>
              <a:schemeClr val="tx1"/>
            </a:solidFill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4000" dirty="0">
                <a:solidFill>
                  <a:schemeClr val="tx1"/>
                </a:solidFill>
              </a:rPr>
              <a:t>100%</a:t>
            </a:r>
          </a:p>
        </cdr:txBody>
      </cdr:sp>
      <cdr:sp macro="" textlink="">
        <cdr:nvSpPr>
          <cdr:cNvPr id="5" name="Rectangle 4"/>
          <cdr:cNvSpPr/>
        </cdr:nvSpPr>
        <cdr:spPr>
          <a:xfrm xmlns:a="http://schemas.openxmlformats.org/drawingml/2006/main">
            <a:off x="5637968" y="1937475"/>
            <a:ext cx="3570989" cy="2236636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669900">
              <a:alpha val="47000"/>
            </a:srgbClr>
          </a:solidFill>
          <a:ln xmlns:a="http://schemas.openxmlformats.org/drawingml/2006/main" w="28575">
            <a:solidFill>
              <a:schemeClr val="tx1"/>
            </a:solidFill>
          </a:ln>
          <a:effectLst xmlns:a="http://schemas.openxmlformats.org/drawingml/2006/main"/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3">
            <a:schemeClr val="accent1"/>
          </a:fillRef>
          <a:effectRef xmlns:a="http://schemas.openxmlformats.org/drawingml/2006/main" idx="2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 sz="4000" dirty="0">
              <a:solidFill>
                <a:schemeClr val="tx1"/>
              </a:solidFill>
            </a:endParaRPr>
          </a:p>
          <a:p xmlns:a="http://schemas.openxmlformats.org/drawingml/2006/main">
            <a:r>
              <a:rPr lang="en-US" sz="4000" dirty="0">
                <a:solidFill>
                  <a:schemeClr val="tx1"/>
                </a:solidFill>
              </a:rPr>
              <a:t>	    90%</a:t>
            </a: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70255" cy="47939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271" y="2"/>
            <a:ext cx="3170255" cy="479398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pPr>
              <a:defRPr/>
            </a:pPr>
            <a:fld id="{DEA9CD39-8413-4B8C-A3D2-DE39318C419E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50"/>
            <a:ext cx="3170255" cy="479398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271" y="9120150"/>
            <a:ext cx="3170255" cy="479398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pPr>
              <a:defRPr/>
            </a:pPr>
            <a:fld id="{65742ED9-F266-46B2-9757-D6D85BD40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62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70255" cy="479398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271" y="2"/>
            <a:ext cx="3170255" cy="479398"/>
          </a:xfrm>
          <a:prstGeom prst="rect">
            <a:avLst/>
          </a:prstGeom>
        </p:spPr>
        <p:txBody>
          <a:bodyPr vert="horz" lIns="96657" tIns="48328" rIns="96657" bIns="4832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3BD96700-5E7E-406C-B835-5191AF7B55F8}" type="datetimeFigureOut">
              <a:rPr lang="en-US"/>
              <a:pPr>
                <a:defRPr/>
              </a:pPr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7" tIns="48328" rIns="96657" bIns="4832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56" y="4560904"/>
            <a:ext cx="5851490" cy="4319548"/>
          </a:xfrm>
          <a:prstGeom prst="rect">
            <a:avLst/>
          </a:prstGeom>
        </p:spPr>
        <p:txBody>
          <a:bodyPr vert="horz" lIns="96657" tIns="48328" rIns="96657" bIns="48328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50"/>
            <a:ext cx="3170255" cy="479398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271" y="9120150"/>
            <a:ext cx="3170255" cy="479398"/>
          </a:xfrm>
          <a:prstGeom prst="rect">
            <a:avLst/>
          </a:prstGeom>
        </p:spPr>
        <p:txBody>
          <a:bodyPr vert="horz" lIns="96657" tIns="48328" rIns="96657" bIns="4832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14F965DC-4D72-4067-8A9B-6CFE5CBE0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7468">
              <a:defRPr/>
            </a:pPr>
            <a:r>
              <a:rPr lang="en-US" baseline="0" dirty="0"/>
              <a:t>Thanks sally for giving us great insights into cool memory, 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Good</a:t>
            </a:r>
            <a:r>
              <a:rPr lang="en-US" baseline="0" dirty="0"/>
              <a:t> Morning ! I am swamit, thank you for coming to my talk. I am a PhD student at Georgia Tech and this work was done in collaboration with Doug </a:t>
            </a:r>
            <a:r>
              <a:rPr lang="en-US" baseline="0" dirty="0" err="1"/>
              <a:t>Carmean</a:t>
            </a:r>
            <a:r>
              <a:rPr lang="en-US" baseline="0" dirty="0"/>
              <a:t>   at Microsoft Research, and My advisor Moinuddin Qureshi at Georgia Tech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5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Skip</a:t>
            </a:r>
            <a:r>
              <a:rPr lang="en-US" baseline="0" dirty="0"/>
              <a:t> THIS AND MOVE IT TO 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24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 Voltage </a:t>
            </a:r>
            <a:r>
              <a:rPr lang="en-US" dirty="0" err="1"/>
              <a:t>intu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Chuck The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74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and Outline</a:t>
            </a:r>
          </a:p>
          <a:p>
            <a:endParaRPr lang="en-US" dirty="0"/>
          </a:p>
          <a:p>
            <a:r>
              <a:rPr lang="en-US" dirty="0"/>
              <a:t>Goal</a:t>
            </a:r>
          </a:p>
          <a:p>
            <a:endParaRPr lang="en-US" dirty="0"/>
          </a:p>
          <a:p>
            <a:pPr marL="179525" indent="-179525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Setup</a:t>
            </a:r>
          </a:p>
          <a:p>
            <a:pPr marL="179525" indent="-179525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Challenges</a:t>
            </a:r>
          </a:p>
          <a:p>
            <a:pPr marL="179525" indent="-179525">
              <a:buFont typeface="Wingdings" panose="05000000000000000000" pitchFamily="2" charset="2"/>
              <a:buChar char="à"/>
            </a:pPr>
            <a:r>
              <a:rPr lang="en-US" dirty="0" err="1">
                <a:sym typeface="Wingdings" panose="05000000000000000000" pitchFamily="2" charset="2"/>
              </a:rPr>
              <a:t>Obserbations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91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61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25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Number the challenges</a:t>
            </a:r>
            <a:r>
              <a:rPr lang="en-US" baseline="0" dirty="0"/>
              <a:t> in the </a:t>
            </a:r>
            <a:r>
              <a:rPr lang="en-US" baseline="0" dirty="0" err="1"/>
              <a:t>cruo</a:t>
            </a:r>
            <a:r>
              <a:rPr lang="en-US" baseline="0" dirty="0"/>
              <a:t> testing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Need picture for Thermal Shock – cracked DRAM</a:t>
            </a:r>
          </a:p>
          <a:p>
            <a:endParaRPr lang="en-US" baseline="0" dirty="0"/>
          </a:p>
          <a:p>
            <a:r>
              <a:rPr lang="en-US" baseline="0" dirty="0"/>
              <a:t>Avoid Overlapping animations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36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41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and Outline</a:t>
            </a:r>
          </a:p>
          <a:p>
            <a:endParaRPr lang="en-US" dirty="0"/>
          </a:p>
          <a:p>
            <a:r>
              <a:rPr lang="en-US" dirty="0"/>
              <a:t>Goal</a:t>
            </a:r>
          </a:p>
          <a:p>
            <a:endParaRPr lang="en-US" dirty="0"/>
          </a:p>
          <a:p>
            <a:pPr marL="179525" indent="-179525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Setup</a:t>
            </a:r>
          </a:p>
          <a:p>
            <a:pPr marL="179525" indent="-179525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Challenges</a:t>
            </a:r>
          </a:p>
          <a:p>
            <a:pPr marL="179525" indent="-179525">
              <a:buFont typeface="Wingdings" panose="05000000000000000000" pitchFamily="2" charset="2"/>
              <a:buChar char="à"/>
            </a:pPr>
            <a:r>
              <a:rPr lang="en-US" dirty="0" err="1">
                <a:sym typeface="Wingdings" panose="05000000000000000000" pitchFamily="2" charset="2"/>
              </a:rPr>
              <a:t>Obserbations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2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Animation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40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73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Today, I will talk about why quantum computers will require large capacity memories at cryogenic temperature, and can I will describe how did we </a:t>
            </a:r>
            <a:r>
              <a:rPr lang="en-US" baseline="0" dirty="0" err="1"/>
              <a:t>charchterize</a:t>
            </a:r>
            <a:r>
              <a:rPr lang="en-US" baseline="0" dirty="0"/>
              <a:t> DRAM at cryogenic temperature as a potential memory technology for quantum computers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57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50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41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60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Want to know more about quantum …</a:t>
            </a:r>
          </a:p>
          <a:p>
            <a:endParaRPr lang="en-US" dirty="0"/>
          </a:p>
          <a:p>
            <a:r>
              <a:rPr lang="en-US" dirty="0"/>
              <a:t>Thank you and I will be happy to take questions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13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Why build quantum computers? </a:t>
            </a:r>
          </a:p>
          <a:p>
            <a:endParaRPr lang="en-US" baseline="0" dirty="0"/>
          </a:p>
          <a:p>
            <a:r>
              <a:rPr lang="en-US" baseline="0" dirty="0"/>
              <a:t>- Can solve fundamentally hard problems material science, machine learning, and medicine </a:t>
            </a:r>
          </a:p>
          <a:p>
            <a:endParaRPr lang="en-US" baseline="0" dirty="0"/>
          </a:p>
          <a:p>
            <a:r>
              <a:rPr lang="en-US" baseline="0" dirty="0"/>
              <a:t>- Provide exponential speedups for problems which are currently unsolvable on conventional computers </a:t>
            </a:r>
          </a:p>
          <a:p>
            <a:endParaRPr lang="en-US" baseline="0" dirty="0"/>
          </a:p>
          <a:p>
            <a:r>
              <a:rPr lang="en-US" baseline="0" dirty="0"/>
              <a:t>Segway- Quantum algorithms utilize properties of quantum bits to achieve exponential speedup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3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conventional computers use bits which has binary value. If we imagine a sphere a value of a single bit can describe two points on the sphere  lets say top most point and bottom most point. However, with a single qubit we can describe all the points on sphere. So the quantum computers have  ability to process </a:t>
            </a:r>
            <a:r>
              <a:rPr lang="en-US" dirty="0" err="1"/>
              <a:t>enormeous</a:t>
            </a:r>
            <a:r>
              <a:rPr lang="en-US" dirty="0"/>
              <a:t> amounts of  information than the conventional computer don’t. So  quantum computer solve problems by manipulating the state of the qubit.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Segway– How do we manipulate the state of the qubit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manipulate the state of qubits we need a conventional computer – ‘control processor’. The control processor is an interface between qubits and the control processor.</a:t>
            </a:r>
          </a:p>
          <a:p>
            <a:endParaRPr lang="en-US" dirty="0"/>
          </a:p>
          <a:p>
            <a:r>
              <a:rPr lang="en-US" dirty="0"/>
              <a:t>Seems like straight forward design, so what's stopping us from building  large scale quantum computer– qubits  are fundamentally fickle, they can lose their state by interacting with environment </a:t>
            </a:r>
          </a:p>
          <a:p>
            <a:endParaRPr lang="en-US" dirty="0"/>
          </a:p>
          <a:p>
            <a:r>
              <a:rPr lang="en-US" dirty="0"/>
              <a:t>but even at small temperature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manipulate the state of qubits we need a conventional computer – ‘control processor’. The control processor is an interface between qubits and the control processor.</a:t>
            </a:r>
          </a:p>
          <a:p>
            <a:endParaRPr lang="en-US" dirty="0"/>
          </a:p>
          <a:p>
            <a:r>
              <a:rPr lang="en-US" dirty="0"/>
              <a:t>Seems like straight forward design, so what's stopping us from building  large scale quantum computer– qubits  are fundamentally fickle, they can lose their state by interacting with environment </a:t>
            </a:r>
          </a:p>
          <a:p>
            <a:endParaRPr lang="en-US" dirty="0"/>
          </a:p>
          <a:p>
            <a:r>
              <a:rPr lang="en-US" dirty="0"/>
              <a:t>but even at small temperature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71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9444B3-60A3-4795-B38B-D2F9B6FDA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  <a:p>
            <a:endParaRPr lang="en-US" dirty="0"/>
          </a:p>
          <a:p>
            <a:r>
              <a:rPr lang="en-US" dirty="0"/>
              <a:t>Boarder Qubit, and Control</a:t>
            </a:r>
          </a:p>
        </p:txBody>
      </p:sp>
    </p:spTree>
    <p:extLst>
      <p:ext uri="{BB962C8B-B14F-4D97-AF65-F5344CB8AC3E}">
        <p14:creationId xmlns:p14="http://schemas.microsoft.com/office/powerpoint/2010/main" val="330699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2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Monologue: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F965DC-4D72-4067-8A9B-6CFE5CBE091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9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7112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10" y="4275669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5349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7112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10" y="4275669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814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6814"/>
            <a:ext cx="812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: Rounded Corners 2"/>
          <p:cNvSpPr/>
          <p:nvPr userDrawn="1"/>
        </p:nvSpPr>
        <p:spPr>
          <a:xfrm>
            <a:off x="0" y="1392924"/>
            <a:ext cx="12192000" cy="4571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EAC6FC-54B3-4AB7-B42E-F1847D21C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7633" y="0"/>
            <a:ext cx="484367" cy="436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2DB5-4517-4C79-AADE-245F3E0058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945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20000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B477C1B-AB72-4352-8E76-BC628B9F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C72FBF6-4A58-460E-A179-A9FE2B585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84367" cy="436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2DB5-4517-4C79-AADE-245F3E0058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2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2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0473E-E575-4F93-98D1-323B1BB61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84367" cy="4365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2DB5-4517-4C79-AADE-245F3E0058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6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1645" y="3307976"/>
            <a:ext cx="3540258" cy="1559859"/>
          </a:xfrm>
          <a:solidFill>
            <a:schemeClr val="bg2"/>
          </a:solidFill>
        </p:spPr>
        <p:txBody>
          <a:bodyPr/>
          <a:lstStyle/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Swamit Tannu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Doug Carmean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Moinuddin Qureshi</a:t>
            </a: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027" y="6029996"/>
            <a:ext cx="2385796" cy="509475"/>
          </a:xfrm>
          <a:prstGeom prst="rect">
            <a:avLst/>
          </a:prstGeom>
        </p:spPr>
      </p:pic>
      <p:pic>
        <p:nvPicPr>
          <p:cNvPr id="9" name="Picture 2" descr="Image result for moin Qureshi gate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488" y="5508695"/>
            <a:ext cx="1014512" cy="137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5535" r="19838" b="20083"/>
          <a:stretch/>
        </p:blipFill>
        <p:spPr>
          <a:xfrm>
            <a:off x="10079472" y="5508695"/>
            <a:ext cx="1098016" cy="13715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04590" y="2073084"/>
            <a:ext cx="2374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MEMSYS-2017</a:t>
            </a:r>
            <a:r>
              <a:rPr lang="en-US" sz="24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16956" r="18279"/>
          <a:stretch/>
        </p:blipFill>
        <p:spPr>
          <a:xfrm>
            <a:off x="9078180" y="5508695"/>
            <a:ext cx="1001292" cy="13715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AAD6E82-6B62-423C-BEFD-D85F7AE9B304}"/>
              </a:ext>
            </a:extLst>
          </p:cNvPr>
          <p:cNvSpPr/>
          <p:nvPr/>
        </p:nvSpPr>
        <p:spPr>
          <a:xfrm>
            <a:off x="9927771" y="391886"/>
            <a:ext cx="1959429" cy="859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21FE9D-FE0F-4248-BDE1-38EA864BB3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13" y="5618766"/>
            <a:ext cx="2610902" cy="1218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1548" y="-382660"/>
            <a:ext cx="9600452" cy="22352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Cryogenic DRAM based Memory System for Scalable Quantum Computers: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A Feasibility study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0898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159"/>
          <p:cNvSpPr txBox="1"/>
          <p:nvPr/>
        </p:nvSpPr>
        <p:spPr>
          <a:xfrm>
            <a:off x="181766" y="1713079"/>
            <a:ext cx="118284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4400" b="1" kern="0" dirty="0"/>
          </a:p>
          <a:p>
            <a:pPr algn="ctr">
              <a:defRPr/>
            </a:pPr>
            <a:r>
              <a:rPr lang="en-US" sz="4400" b="1" kern="0" dirty="0"/>
              <a:t>Does commodity DRAM work at cryogenic temperatures ?</a:t>
            </a:r>
            <a:endParaRPr lang="en-US" sz="44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endParaRPr lang="en-US" sz="4400" b="1" kern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0AECD-3264-45F0-8D8B-78A2A6A26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10</a:t>
            </a:fld>
            <a:endParaRPr lang="en-US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D1868C9-D3C7-46C5-9DBB-6456CE126F02}"/>
              </a:ext>
            </a:extLst>
          </p:cNvPr>
          <p:cNvSpPr/>
          <p:nvPr/>
        </p:nvSpPr>
        <p:spPr>
          <a:xfrm>
            <a:off x="0" y="5199143"/>
            <a:ext cx="12192000" cy="1658857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Goal: To characterize DRAM at cryogenic temperature to understand the functionality and error patterns </a:t>
            </a:r>
          </a:p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60D58D-DEA9-4BA3-9D5D-51DBA8ADB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BA13303-B13C-4FDC-B7EF-C03DB2A73964}"/>
              </a:ext>
            </a:extLst>
          </p:cNvPr>
          <p:cNvSpPr/>
          <p:nvPr/>
        </p:nvSpPr>
        <p:spPr>
          <a:xfrm flipV="1">
            <a:off x="0" y="639667"/>
            <a:ext cx="12192000" cy="143869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v"/>
            </a:pP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472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" y="156532"/>
            <a:ext cx="11911870" cy="1143000"/>
          </a:xfrm>
        </p:spPr>
        <p:txBody>
          <a:bodyPr>
            <a:normAutofit/>
          </a:bodyPr>
          <a:lstStyle/>
          <a:p>
            <a:r>
              <a:rPr lang="en-US" sz="4400"/>
              <a:t>Why Memory Fails </a:t>
            </a:r>
            <a:r>
              <a:rPr lang="en-US" sz="4400" dirty="0"/>
              <a:t>at Cryogenic Temperature?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21D830-C6EB-4707-B00D-5A537B068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224BB3-55EA-484C-BDB7-2D1B7F190A86}"/>
              </a:ext>
            </a:extLst>
          </p:cNvPr>
          <p:cNvGrpSpPr/>
          <p:nvPr/>
        </p:nvGrpSpPr>
        <p:grpSpPr>
          <a:xfrm>
            <a:off x="165792" y="2092160"/>
            <a:ext cx="2226319" cy="1566002"/>
            <a:chOff x="2248882" y="4840129"/>
            <a:chExt cx="1956792" cy="1566002"/>
          </a:xfrm>
        </p:grpSpPr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D392F5D3-65F4-4358-B078-B673630CD084}"/>
                </a:ext>
              </a:extLst>
            </p:cNvPr>
            <p:cNvSpPr/>
            <p:nvPr/>
          </p:nvSpPr>
          <p:spPr>
            <a:xfrm rot="5400000" flipV="1">
              <a:off x="2444278" y="5271755"/>
              <a:ext cx="1566002" cy="702749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71A3F8-7384-4032-B2A6-D6065C012140}"/>
                </a:ext>
              </a:extLst>
            </p:cNvPr>
            <p:cNvSpPr txBox="1"/>
            <p:nvPr/>
          </p:nvSpPr>
          <p:spPr>
            <a:xfrm>
              <a:off x="2248882" y="5199274"/>
              <a:ext cx="1956792" cy="4616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Temperature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539A93-D95C-4B60-8C58-9CE097FEAB2E}"/>
              </a:ext>
            </a:extLst>
          </p:cNvPr>
          <p:cNvGrpSpPr/>
          <p:nvPr/>
        </p:nvGrpSpPr>
        <p:grpSpPr>
          <a:xfrm>
            <a:off x="6053310" y="1826080"/>
            <a:ext cx="2883864" cy="1760874"/>
            <a:chOff x="6533161" y="2041018"/>
            <a:chExt cx="2883864" cy="1566002"/>
          </a:xfrm>
        </p:grpSpPr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8E447DB3-3153-4A4F-8756-F2C744043BEB}"/>
                </a:ext>
              </a:extLst>
            </p:cNvPr>
            <p:cNvSpPr/>
            <p:nvPr/>
          </p:nvSpPr>
          <p:spPr>
            <a:xfrm rot="16200000">
              <a:off x="7192092" y="2424246"/>
              <a:ext cx="1566002" cy="799545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AD85A9C-A325-4A97-A595-643B4BDC69EE}"/>
                </a:ext>
              </a:extLst>
            </p:cNvPr>
            <p:cNvSpPr txBox="1"/>
            <p:nvPr/>
          </p:nvSpPr>
          <p:spPr>
            <a:xfrm>
              <a:off x="6533161" y="2597051"/>
              <a:ext cx="2883864" cy="41057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Threshold Voltage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311F57-EA5B-4E60-B83D-3DE30BD7A678}"/>
              </a:ext>
            </a:extLst>
          </p:cNvPr>
          <p:cNvGrpSpPr/>
          <p:nvPr/>
        </p:nvGrpSpPr>
        <p:grpSpPr>
          <a:xfrm>
            <a:off x="3124226" y="2081628"/>
            <a:ext cx="2226319" cy="1566002"/>
            <a:chOff x="2248882" y="4840129"/>
            <a:chExt cx="1956792" cy="1566002"/>
          </a:xfrm>
        </p:grpSpPr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75376516-2F39-4829-B6E8-CEE30F1C00FE}"/>
                </a:ext>
              </a:extLst>
            </p:cNvPr>
            <p:cNvSpPr/>
            <p:nvPr/>
          </p:nvSpPr>
          <p:spPr>
            <a:xfrm rot="5400000" flipV="1">
              <a:off x="2444278" y="5271755"/>
              <a:ext cx="1566002" cy="702749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40FCA88-5CF3-4D56-A37A-66CEABD9F439}"/>
                </a:ext>
              </a:extLst>
            </p:cNvPr>
            <p:cNvSpPr txBox="1"/>
            <p:nvPr/>
          </p:nvSpPr>
          <p:spPr>
            <a:xfrm>
              <a:off x="2248882" y="5199274"/>
              <a:ext cx="1956792" cy="4616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Carriers (e</a:t>
              </a:r>
              <a:r>
                <a:rPr lang="en-US" sz="2400" b="1" baseline="30000" dirty="0"/>
                <a:t>-</a:t>
              </a:r>
              <a:r>
                <a:rPr lang="en-US" sz="2400" b="1" dirty="0"/>
                <a:t>)</a:t>
              </a:r>
            </a:p>
          </p:txBody>
        </p:sp>
      </p:grpSp>
      <p:sp>
        <p:nvSpPr>
          <p:cNvPr id="46" name="Explosion: 14 Points 45">
            <a:extLst>
              <a:ext uri="{FF2B5EF4-FFF2-40B4-BE49-F238E27FC236}">
                <a16:creationId xmlns:a16="http://schemas.microsoft.com/office/drawing/2014/main" id="{04E077CF-1B9F-46E8-BC73-92D5FF24D656}"/>
              </a:ext>
            </a:extLst>
          </p:cNvPr>
          <p:cNvSpPr/>
          <p:nvPr/>
        </p:nvSpPr>
        <p:spPr>
          <a:xfrm>
            <a:off x="9158545" y="1566849"/>
            <a:ext cx="3024467" cy="2595560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Faults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4A86DF7-09A4-4BC3-ADB0-1035EB797CF1}"/>
              </a:ext>
            </a:extLst>
          </p:cNvPr>
          <p:cNvSpPr/>
          <p:nvPr/>
        </p:nvSpPr>
        <p:spPr>
          <a:xfrm>
            <a:off x="-8988" y="5811192"/>
            <a:ext cx="12192000" cy="1027051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At low temperatures, carrier freezeout can cause increase in threshold voltage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 worsens error rate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E0F417-5991-4F7D-9473-38A6843E15A5}"/>
              </a:ext>
            </a:extLst>
          </p:cNvPr>
          <p:cNvGrpSpPr/>
          <p:nvPr/>
        </p:nvGrpSpPr>
        <p:grpSpPr>
          <a:xfrm>
            <a:off x="118698" y="4440257"/>
            <a:ext cx="12064314" cy="1199502"/>
            <a:chOff x="118698" y="4440257"/>
            <a:chExt cx="12064314" cy="119950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327D6C4-1B05-4FE0-B085-64F175C4719A}"/>
                </a:ext>
              </a:extLst>
            </p:cNvPr>
            <p:cNvSpPr/>
            <p:nvPr/>
          </p:nvSpPr>
          <p:spPr>
            <a:xfrm>
              <a:off x="118698" y="4619687"/>
              <a:ext cx="1206431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Aft>
                  <a:spcPts val="0"/>
                </a:spcAft>
              </a:pPr>
              <a:r>
                <a:rPr lang="en-US" sz="2800" b="1" dirty="0"/>
                <a:t>Minimum Operational Temperature (MOT)</a:t>
              </a:r>
              <a:r>
                <a:rPr lang="en-US" sz="2800" dirty="0"/>
                <a:t> </a:t>
              </a:r>
              <a:r>
                <a:rPr lang="en-US" sz="2800" dirty="0">
                  <a:sym typeface="Wingdings" panose="05000000000000000000" pitchFamily="2" charset="2"/>
                </a:rPr>
                <a:t> </a:t>
              </a:r>
            </a:p>
            <a:p>
              <a:pPr algn="ctr" fontAlgn="auto">
                <a:spcAft>
                  <a:spcPts val="0"/>
                </a:spcAft>
              </a:pPr>
              <a:r>
                <a:rPr lang="en-US" sz="2800" dirty="0"/>
                <a:t>Minimum temperature for fault free operation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DA50BEF-658D-4AF9-BE86-B2E302CC0A8E}"/>
                </a:ext>
              </a:extLst>
            </p:cNvPr>
            <p:cNvSpPr/>
            <p:nvPr/>
          </p:nvSpPr>
          <p:spPr>
            <a:xfrm>
              <a:off x="1680932" y="4440257"/>
              <a:ext cx="8812160" cy="119950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0628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20705-8479-423E-A599-A38F6F54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493"/>
            <a:ext cx="81280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E998C-AF9C-4563-A488-26E8CB7DC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B250F-5989-479B-9996-F91600140D2F}"/>
              </a:ext>
            </a:extLst>
          </p:cNvPr>
          <p:cNvSpPr txBox="1"/>
          <p:nvPr/>
        </p:nvSpPr>
        <p:spPr>
          <a:xfrm>
            <a:off x="275664" y="1620370"/>
            <a:ext cx="106971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Background- Quantum Computing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bg1">
                  <a:lumMod val="65000"/>
                </a:schemeClr>
              </a:solidFill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Why Cryogenic DRAM for Quantum Computers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Experimental Setup &amp; Challenges</a:t>
            </a:r>
          </a:p>
          <a:p>
            <a:r>
              <a:rPr lang="en-US" sz="2800" dirty="0">
                <a:sym typeface="Wingdings" panose="05000000000000000000" pitchFamily="2" charset="2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Observations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Conclusion  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488235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0" y="6208610"/>
            <a:ext cx="12192000" cy="638473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Need mechanism to reduce DIMM temperature without affecting tester</a:t>
            </a: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820948"/>
            <a:ext cx="11452412" cy="4370294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 Conventional memory testing </a:t>
            </a:r>
            <a:r>
              <a:rPr lang="en-US" sz="2800" dirty="0">
                <a:sym typeface="Wingdings" panose="05000000000000000000" pitchFamily="2" charset="2"/>
              </a:rPr>
              <a:t> Memtest86 running on host, dedicated memory testers </a:t>
            </a: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  Host machines or memory testers </a:t>
            </a:r>
            <a:r>
              <a:rPr lang="en-US" sz="2800" u="sng" dirty="0"/>
              <a:t>do not work at cryogenic temperatures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</p:txBody>
      </p:sp>
      <p:pic>
        <p:nvPicPr>
          <p:cNvPr id="1028" name="Picture 4" descr="Image result for memtest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85" y="2914437"/>
            <a:ext cx="3895015" cy="22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Ram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68" y="2698537"/>
            <a:ext cx="3039262" cy="241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6210" y="114434"/>
            <a:ext cx="118099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400" dirty="0"/>
              <a:t>How to Test DRAM at Cryogenic Temperature?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817AB8-76C7-4791-A069-7967F510B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25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54" y="176219"/>
            <a:ext cx="9453282" cy="1143000"/>
          </a:xfrm>
        </p:spPr>
        <p:txBody>
          <a:bodyPr>
            <a:normAutofit/>
          </a:bodyPr>
          <a:lstStyle/>
          <a:p>
            <a:r>
              <a:rPr lang="en-US" sz="4400" dirty="0"/>
              <a:t>Isolated Cooling of DIMM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655"/>
          <a:stretch/>
        </p:blipFill>
        <p:spPr>
          <a:xfrm>
            <a:off x="6887926" y="2458387"/>
            <a:ext cx="5304073" cy="29549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31754" y="1940643"/>
            <a:ext cx="6741235" cy="4152858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2800" dirty="0"/>
              <a:t>Need cryogenic coolant </a:t>
            </a:r>
            <a:r>
              <a:rPr lang="en-US" sz="2800" dirty="0">
                <a:sym typeface="Wingdings" panose="05000000000000000000" pitchFamily="2" charset="2"/>
              </a:rPr>
              <a:t> Liquid Nitrogen (boils at 77K)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Need</a:t>
            </a:r>
            <a:r>
              <a:rPr lang="en-US" dirty="0"/>
              <a:t> </a:t>
            </a:r>
            <a:r>
              <a:rPr lang="en-US" sz="2800" dirty="0"/>
              <a:t>isolated cooling of DIMMs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Compact cryogenic heatsink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 DIMM is sandwiched between two heatsinks  and can be cooled down to 80K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0" y="6034768"/>
            <a:ext cx="12192000" cy="83248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Compact heatsink with Liquid Nitrogen provides isolated cooling of a DIMM </a:t>
            </a: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6334D-B82D-4F63-8328-583E32D61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7F716D-55ED-4A53-AF80-31515C4DA149}"/>
              </a:ext>
            </a:extLst>
          </p:cNvPr>
          <p:cNvSpPr/>
          <p:nvPr/>
        </p:nvSpPr>
        <p:spPr>
          <a:xfrm>
            <a:off x="395416" y="3880022"/>
            <a:ext cx="4300152" cy="308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ED529C-9667-463E-848B-14E62DE4E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55"/>
          <a:stretch/>
        </p:blipFill>
        <p:spPr>
          <a:xfrm>
            <a:off x="-6724" y="65704"/>
            <a:ext cx="12192000" cy="67922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55121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252" y="0"/>
            <a:ext cx="12680252" cy="685800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2239" b="10442"/>
          <a:stretch/>
        </p:blipFill>
        <p:spPr>
          <a:xfrm>
            <a:off x="-488252" y="-123569"/>
            <a:ext cx="12765624" cy="698157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280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50AFA-D7D5-44D5-B741-BB11903EA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roken RAM">
            <a:extLst>
              <a:ext uri="{FF2B5EF4-FFF2-40B4-BE49-F238E27FC236}">
                <a16:creationId xmlns:a16="http://schemas.microsoft.com/office/drawing/2014/main" id="{71BD97C5-74C6-4A76-AA94-83A326B78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86"/>
          <a:stretch/>
        </p:blipFill>
        <p:spPr bwMode="auto">
          <a:xfrm>
            <a:off x="6709772" y="2164558"/>
            <a:ext cx="2762219" cy="30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356" y="95859"/>
            <a:ext cx="12118277" cy="1143000"/>
          </a:xfrm>
        </p:spPr>
        <p:txBody>
          <a:bodyPr>
            <a:noAutofit/>
          </a:bodyPr>
          <a:lstStyle/>
          <a:p>
            <a:r>
              <a:rPr lang="en-US" sz="4400" dirty="0"/>
              <a:t>Challenges: Thermal Shock &amp; Ice Condensation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79335" y="2912964"/>
            <a:ext cx="335748" cy="188832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73325" y="2601347"/>
            <a:ext cx="12020" cy="28209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5083" y="4801292"/>
            <a:ext cx="2981364" cy="14120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9334" y="5422281"/>
            <a:ext cx="3714120" cy="17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1015951" y="1584233"/>
            <a:ext cx="2844119" cy="674914"/>
            <a:chOff x="2825239" y="2867665"/>
            <a:chExt cx="2844119" cy="674914"/>
          </a:xfrm>
        </p:grpSpPr>
        <p:grpSp>
          <p:nvGrpSpPr>
            <p:cNvPr id="13" name="Group 12"/>
            <p:cNvGrpSpPr/>
            <p:nvPr/>
          </p:nvGrpSpPr>
          <p:grpSpPr>
            <a:xfrm>
              <a:off x="2825239" y="2867665"/>
              <a:ext cx="2844119" cy="674914"/>
              <a:chOff x="1909310" y="1930400"/>
              <a:chExt cx="2844119" cy="67491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909310" y="1930400"/>
                <a:ext cx="2844119" cy="6749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466906" y="2095714"/>
                <a:ext cx="220669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THERMAL SHOCK</a:t>
                </a:r>
              </a:p>
            </p:txBody>
          </p:sp>
        </p:grpSp>
        <p:pic>
          <p:nvPicPr>
            <p:cNvPr id="14" name="Picture 4" descr="Image result for warning sig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85" y="2944211"/>
              <a:ext cx="630690" cy="525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579334" y="2878428"/>
            <a:ext cx="3522981" cy="2088933"/>
            <a:chOff x="609599" y="2660219"/>
            <a:chExt cx="3522981" cy="208893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609599" y="2660219"/>
              <a:ext cx="2374981" cy="2008222"/>
            </a:xfrm>
            <a:prstGeom prst="line">
              <a:avLst/>
            </a:prstGeom>
            <a:ln w="57150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974181" y="4679156"/>
              <a:ext cx="1158399" cy="69996"/>
            </a:xfrm>
            <a:prstGeom prst="line">
              <a:avLst/>
            </a:prstGeom>
            <a:ln w="50800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871006" y="5518405"/>
            <a:ext cx="7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679290" y="3967433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(K)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7952" y="2690545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300K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12287" y="4801292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80K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6042" y="2874678"/>
            <a:ext cx="3511980" cy="2078426"/>
            <a:chOff x="609600" y="2660219"/>
            <a:chExt cx="3511980" cy="207842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609600" y="2660219"/>
              <a:ext cx="1668249" cy="1979439"/>
            </a:xfrm>
            <a:prstGeom prst="line">
              <a:avLst/>
            </a:prstGeom>
            <a:ln w="5715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245101" y="4629152"/>
              <a:ext cx="1876479" cy="109493"/>
            </a:xfrm>
            <a:prstGeom prst="line">
              <a:avLst/>
            </a:prstGeom>
            <a:ln w="57150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943916" y="2165136"/>
            <a:ext cx="9248084" cy="3252344"/>
            <a:chOff x="2995928" y="2113569"/>
            <a:chExt cx="9027291" cy="3141317"/>
          </a:xfrm>
        </p:grpSpPr>
        <p:grpSp>
          <p:nvGrpSpPr>
            <p:cNvPr id="21" name="Group 20"/>
            <p:cNvGrpSpPr/>
            <p:nvPr/>
          </p:nvGrpSpPr>
          <p:grpSpPr>
            <a:xfrm>
              <a:off x="2995928" y="2121214"/>
              <a:ext cx="6087966" cy="3126028"/>
              <a:chOff x="2995928" y="2121214"/>
              <a:chExt cx="6087966" cy="312602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17076" r="12245"/>
              <a:stretch/>
            </p:blipFill>
            <p:spPr>
              <a:xfrm>
                <a:off x="5131321" y="2121214"/>
                <a:ext cx="3952573" cy="3126028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2995928" y="2251626"/>
                <a:ext cx="1147999" cy="2764441"/>
              </a:xfrm>
              <a:prstGeom prst="rect">
                <a:avLst/>
              </a:prstGeom>
              <a:solidFill>
                <a:srgbClr val="FF0000">
                  <a:alpha val="31000"/>
                </a:srgbClr>
              </a:solidFill>
              <a:ln>
                <a:noFill/>
              </a:ln>
              <a:effectLst>
                <a:outerShdw blurRad="40000" dist="23000" dir="5400000" rotWithShape="0">
                  <a:schemeClr val="accent1">
                    <a:alpha val="64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sz="3200" dirty="0"/>
                  <a:t>Condensation</a:t>
                </a:r>
                <a:endParaRPr lang="en-US" dirty="0"/>
              </a:p>
            </p:txBody>
          </p:sp>
        </p:grpSp>
        <p:pic>
          <p:nvPicPr>
            <p:cNvPr id="22" name="Content Placeholder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64" t="16368" r="15924"/>
            <a:stretch/>
          </p:blipFill>
          <p:spPr>
            <a:xfrm rot="10800000">
              <a:off x="8908473" y="2113569"/>
              <a:ext cx="3114746" cy="314131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0" b="25427"/>
          <a:stretch/>
        </p:blipFill>
        <p:spPr>
          <a:xfrm>
            <a:off x="5131536" y="2193223"/>
            <a:ext cx="7060463" cy="3840076"/>
          </a:xfrm>
          <a:prstGeom prst="rect">
            <a:avLst/>
          </a:prstGeom>
        </p:spPr>
      </p:pic>
      <p:sp>
        <p:nvSpPr>
          <p:cNvPr id="30" name="Rectangle: Rounded Corners 29"/>
          <p:cNvSpPr/>
          <p:nvPr/>
        </p:nvSpPr>
        <p:spPr>
          <a:xfrm>
            <a:off x="0" y="6034768"/>
            <a:ext cx="12192000" cy="83248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Limit rate of cooling &amp; use isolation chamber to reduce condensation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FFEA9-CB12-4036-9896-580AAA7BA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16</a:t>
            </a:fld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64B1E4-68EE-417D-BF29-53BD05ED98DB}"/>
              </a:ext>
            </a:extLst>
          </p:cNvPr>
          <p:cNvSpPr/>
          <p:nvPr/>
        </p:nvSpPr>
        <p:spPr>
          <a:xfrm>
            <a:off x="2936499" y="2306565"/>
            <a:ext cx="1176077" cy="2862148"/>
          </a:xfrm>
          <a:prstGeom prst="rect">
            <a:avLst/>
          </a:prstGeom>
          <a:solidFill>
            <a:srgbClr val="FF0000">
              <a:alpha val="31000"/>
            </a:srgbClr>
          </a:solidFill>
          <a:ln>
            <a:noFill/>
          </a:ln>
          <a:effectLst>
            <a:outerShdw blurRad="40000" dist="23000" dir="5400000" rotWithShape="0">
              <a:schemeClr val="accent1">
                <a:alpha val="64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200" dirty="0"/>
              <a:t>Condensation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456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80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Experimental Methodology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79963" y="1660116"/>
            <a:ext cx="5570777" cy="503462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Verify memory functionality by using march-tests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Fault </a:t>
            </a:r>
            <a:r>
              <a:rPr lang="en-US" sz="2800" dirty="0">
                <a:sym typeface="Wingdings" panose="05000000000000000000" pitchFamily="2" charset="2"/>
              </a:rPr>
              <a:t> single bit fault in a burst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800" dirty="0">
                <a:sym typeface="Wingdings" panose="05000000000000000000" pitchFamily="2" charset="2"/>
              </a:rPr>
              <a:t> 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>
              <a:sym typeface="Wingdings" panose="05000000000000000000" pitchFamily="2" charset="2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MOT </a:t>
            </a: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/>
              <a:t> Minimum temperature at which no faults are observed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lvl="2"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>
              <a:sym typeface="Wingdings" panose="05000000000000000000" pitchFamily="2" charset="2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>
              <a:sym typeface="Wingdings" panose="05000000000000000000" pitchFamily="2" charset="2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BD1B84-E1D2-4A8A-8EE8-F65367CEB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7D677F-C189-4834-A8AE-A0C48821F787}"/>
              </a:ext>
            </a:extLst>
          </p:cNvPr>
          <p:cNvGrpSpPr/>
          <p:nvPr/>
        </p:nvGrpSpPr>
        <p:grpSpPr>
          <a:xfrm>
            <a:off x="507246" y="1960282"/>
            <a:ext cx="5341770" cy="4061968"/>
            <a:chOff x="-30636" y="1651000"/>
            <a:chExt cx="5341770" cy="406196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8F85971-05CB-4A67-9DE4-76350F9D6513}"/>
                </a:ext>
              </a:extLst>
            </p:cNvPr>
            <p:cNvGrpSpPr/>
            <p:nvPr/>
          </p:nvGrpSpPr>
          <p:grpSpPr>
            <a:xfrm>
              <a:off x="684678" y="1651000"/>
              <a:ext cx="1934915" cy="363622"/>
              <a:chOff x="5079999" y="1934978"/>
              <a:chExt cx="6060069" cy="1142759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52C6EE8-6126-4F3C-BD27-1FF591BF2AF5}"/>
                  </a:ext>
                </a:extLst>
              </p:cNvPr>
              <p:cNvSpPr/>
              <p:nvPr/>
            </p:nvSpPr>
            <p:spPr>
              <a:xfrm>
                <a:off x="5079999" y="1934978"/>
                <a:ext cx="6060069" cy="1142759"/>
              </a:xfrm>
              <a:prstGeom prst="rect">
                <a:avLst/>
              </a:prstGeom>
              <a:solidFill>
                <a:srgbClr val="669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26949CB-B4C5-45B3-87B6-44C3FDF04AC5}"/>
                  </a:ext>
                </a:extLst>
              </p:cNvPr>
              <p:cNvSpPr/>
              <p:nvPr/>
            </p:nvSpPr>
            <p:spPr>
              <a:xfrm>
                <a:off x="5351166" y="2153798"/>
                <a:ext cx="447467" cy="7302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1D194A5-B37E-42CA-BE8F-CB2FAA8FE6CC}"/>
                  </a:ext>
                </a:extLst>
              </p:cNvPr>
              <p:cNvSpPr/>
              <p:nvPr/>
            </p:nvSpPr>
            <p:spPr>
              <a:xfrm>
                <a:off x="6069800" y="2153798"/>
                <a:ext cx="447467" cy="7302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78D748A-1D5F-4EC7-96E3-2D34AEE2A422}"/>
                  </a:ext>
                </a:extLst>
              </p:cNvPr>
              <p:cNvSpPr/>
              <p:nvPr/>
            </p:nvSpPr>
            <p:spPr>
              <a:xfrm>
                <a:off x="6788434" y="2153798"/>
                <a:ext cx="447467" cy="7302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C4EF89D-480C-4228-B2B1-76AB169BECA1}"/>
                  </a:ext>
                </a:extLst>
              </p:cNvPr>
              <p:cNvSpPr/>
              <p:nvPr/>
            </p:nvSpPr>
            <p:spPr>
              <a:xfrm>
                <a:off x="7507068" y="2153798"/>
                <a:ext cx="447467" cy="7302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8592FF5-5B8B-4975-B2C8-1402BD8DA075}"/>
                  </a:ext>
                </a:extLst>
              </p:cNvPr>
              <p:cNvSpPr/>
              <p:nvPr/>
            </p:nvSpPr>
            <p:spPr>
              <a:xfrm>
                <a:off x="8225702" y="2153798"/>
                <a:ext cx="447467" cy="7302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724C801-9435-4500-93AD-170364A8BB09}"/>
                  </a:ext>
                </a:extLst>
              </p:cNvPr>
              <p:cNvSpPr/>
              <p:nvPr/>
            </p:nvSpPr>
            <p:spPr>
              <a:xfrm>
                <a:off x="8944336" y="2153798"/>
                <a:ext cx="447467" cy="7302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AAA0E0F-547C-4174-9E66-E8D35B19961A}"/>
                  </a:ext>
                </a:extLst>
              </p:cNvPr>
              <p:cNvSpPr/>
              <p:nvPr/>
            </p:nvSpPr>
            <p:spPr>
              <a:xfrm>
                <a:off x="9662970" y="2153798"/>
                <a:ext cx="447467" cy="7302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CE96727-4B1E-4AE3-A5E1-20D0531211DD}"/>
                  </a:ext>
                </a:extLst>
              </p:cNvPr>
              <p:cNvSpPr/>
              <p:nvPr/>
            </p:nvSpPr>
            <p:spPr>
              <a:xfrm>
                <a:off x="10381604" y="2153798"/>
                <a:ext cx="447467" cy="73026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762ED9BC-6C57-469C-9B5E-1339C78FF45C}"/>
                </a:ext>
              </a:extLst>
            </p:cNvPr>
            <p:cNvCxnSpPr/>
            <p:nvPr/>
          </p:nvCxnSpPr>
          <p:spPr>
            <a:xfrm>
              <a:off x="2946420" y="2298270"/>
              <a:ext cx="845371" cy="0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F9D6BAE6-581C-4973-A00E-377432392481}"/>
                </a:ext>
              </a:extLst>
            </p:cNvPr>
            <p:cNvSpPr txBox="1"/>
            <p:nvPr/>
          </p:nvSpPr>
          <p:spPr>
            <a:xfrm>
              <a:off x="4127797" y="1962890"/>
              <a:ext cx="954107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 55 </a:t>
              </a:r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DF8919CD-8EFB-47E1-9938-3038F4F16D11}"/>
                </a:ext>
              </a:extLst>
            </p:cNvPr>
            <p:cNvGrpSpPr/>
            <p:nvPr/>
          </p:nvGrpSpPr>
          <p:grpSpPr>
            <a:xfrm>
              <a:off x="679053" y="2884738"/>
              <a:ext cx="1760162" cy="525565"/>
              <a:chOff x="460371" y="4699602"/>
              <a:chExt cx="2036103" cy="623703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32F39CC0-303A-499E-9C7E-E31E670E143E}"/>
                  </a:ext>
                </a:extLst>
              </p:cNvPr>
              <p:cNvSpPr/>
              <p:nvPr/>
            </p:nvSpPr>
            <p:spPr>
              <a:xfrm>
                <a:off x="460371" y="4699602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BEF81E8-F9F5-4D15-9CB8-CB5D5117E040}"/>
                  </a:ext>
                </a:extLst>
              </p:cNvPr>
              <p:cNvSpPr/>
              <p:nvPr/>
            </p:nvSpPr>
            <p:spPr>
              <a:xfrm>
                <a:off x="725795" y="4699602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67A6E46-6493-4508-AC5D-A1AAD67BCF34}"/>
                  </a:ext>
                </a:extLst>
              </p:cNvPr>
              <p:cNvSpPr/>
              <p:nvPr/>
            </p:nvSpPr>
            <p:spPr>
              <a:xfrm>
                <a:off x="991218" y="4699602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643C8727-86EE-4F9E-93CF-FCC5C849237C}"/>
                  </a:ext>
                </a:extLst>
              </p:cNvPr>
              <p:cNvSpPr/>
              <p:nvPr/>
            </p:nvSpPr>
            <p:spPr>
              <a:xfrm>
                <a:off x="1256642" y="4699602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66635F9A-861E-41F1-9C95-55CB338EA124}"/>
                  </a:ext>
                </a:extLst>
              </p:cNvPr>
              <p:cNvSpPr/>
              <p:nvPr/>
            </p:nvSpPr>
            <p:spPr>
              <a:xfrm>
                <a:off x="1522065" y="4699602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5402132F-FDD2-43AD-A611-DCDF26FBDA38}"/>
                  </a:ext>
                </a:extLst>
              </p:cNvPr>
              <p:cNvSpPr/>
              <p:nvPr/>
            </p:nvSpPr>
            <p:spPr>
              <a:xfrm>
                <a:off x="1787489" y="4699602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489E8A-5744-4C70-AD8B-B7DBDA6B53E3}"/>
                  </a:ext>
                </a:extLst>
              </p:cNvPr>
              <p:cNvSpPr/>
              <p:nvPr/>
            </p:nvSpPr>
            <p:spPr>
              <a:xfrm>
                <a:off x="2052912" y="4699602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6DF8B703-24FF-4BCA-BB08-D71CC8593E42}"/>
                  </a:ext>
                </a:extLst>
              </p:cNvPr>
              <p:cNvSpPr/>
              <p:nvPr/>
            </p:nvSpPr>
            <p:spPr>
              <a:xfrm>
                <a:off x="2318336" y="4699602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C409E005-AED7-4014-9967-401E1C178BD0}"/>
                  </a:ext>
                </a:extLst>
              </p:cNvPr>
              <p:cNvSpPr/>
              <p:nvPr/>
            </p:nvSpPr>
            <p:spPr>
              <a:xfrm>
                <a:off x="473240" y="5047549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60FE780-A112-42BF-9E08-582F3FBFD9FA}"/>
                  </a:ext>
                </a:extLst>
              </p:cNvPr>
              <p:cNvSpPr/>
              <p:nvPr/>
            </p:nvSpPr>
            <p:spPr>
              <a:xfrm>
                <a:off x="738664" y="5047549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79E6E414-F8D1-4DBE-B37E-01FB61C56326}"/>
                  </a:ext>
                </a:extLst>
              </p:cNvPr>
              <p:cNvSpPr/>
              <p:nvPr/>
            </p:nvSpPr>
            <p:spPr>
              <a:xfrm>
                <a:off x="1004087" y="5047549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621494D2-6F6C-463C-A84E-0629E39CDEEC}"/>
                  </a:ext>
                </a:extLst>
              </p:cNvPr>
              <p:cNvSpPr/>
              <p:nvPr/>
            </p:nvSpPr>
            <p:spPr>
              <a:xfrm>
                <a:off x="1269511" y="5047549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27FFE92C-0A9D-4077-A306-4EDB242E5876}"/>
                  </a:ext>
                </a:extLst>
              </p:cNvPr>
              <p:cNvSpPr/>
              <p:nvPr/>
            </p:nvSpPr>
            <p:spPr>
              <a:xfrm>
                <a:off x="1534934" y="5047549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A3F365A9-9399-4634-91FD-B173B08D85C6}"/>
                  </a:ext>
                </a:extLst>
              </p:cNvPr>
              <p:cNvSpPr/>
              <p:nvPr/>
            </p:nvSpPr>
            <p:spPr>
              <a:xfrm>
                <a:off x="1800358" y="5047549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861BCD4D-A83A-47CD-9735-B5FA5C7FBDFC}"/>
                  </a:ext>
                </a:extLst>
              </p:cNvPr>
              <p:cNvSpPr/>
              <p:nvPr/>
            </p:nvSpPr>
            <p:spPr>
              <a:xfrm>
                <a:off x="2065781" y="5047549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BCA10EC-EA4B-4D72-97C0-817A7D59595E}"/>
                  </a:ext>
                </a:extLst>
              </p:cNvPr>
              <p:cNvSpPr/>
              <p:nvPr/>
            </p:nvSpPr>
            <p:spPr>
              <a:xfrm>
                <a:off x="2331205" y="5047549"/>
                <a:ext cx="165269" cy="2757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41C4245-D50E-46D0-BFB3-EF2460EA75F7}"/>
                </a:ext>
              </a:extLst>
            </p:cNvPr>
            <p:cNvSpPr txBox="1"/>
            <p:nvPr/>
          </p:nvSpPr>
          <p:spPr>
            <a:xfrm>
              <a:off x="171848" y="3513447"/>
              <a:ext cx="2774572" cy="4021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Number of Chips</a:t>
              </a:r>
              <a:endParaRPr lang="en-US" b="1" dirty="0"/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668AEEA6-6E5E-43D6-B986-2AFB1B0BBF60}"/>
                </a:ext>
              </a:extLst>
            </p:cNvPr>
            <p:cNvCxnSpPr/>
            <p:nvPr/>
          </p:nvCxnSpPr>
          <p:spPr>
            <a:xfrm>
              <a:off x="2946420" y="3714513"/>
              <a:ext cx="845371" cy="0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A873DAD1-10D4-49FE-881A-C5C66D5B1639}"/>
                </a:ext>
              </a:extLst>
            </p:cNvPr>
            <p:cNvSpPr txBox="1"/>
            <p:nvPr/>
          </p:nvSpPr>
          <p:spPr>
            <a:xfrm>
              <a:off x="3985130" y="3410341"/>
              <a:ext cx="1326004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 750 </a:t>
              </a:r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1D39E94D-B763-4E46-AFFA-8A5E0DC267AA}"/>
                </a:ext>
              </a:extLst>
            </p:cNvPr>
            <p:cNvGrpSpPr/>
            <p:nvPr/>
          </p:nvGrpSpPr>
          <p:grpSpPr>
            <a:xfrm>
              <a:off x="-30636" y="4037015"/>
              <a:ext cx="3179540" cy="1609543"/>
              <a:chOff x="4681" y="4954517"/>
              <a:chExt cx="3627742" cy="2120357"/>
            </a:xfrm>
          </p:grpSpPr>
          <p:pic>
            <p:nvPicPr>
              <p:cNvPr id="185" name="Picture 184">
                <a:extLst>
                  <a:ext uri="{FF2B5EF4-FFF2-40B4-BE49-F238E27FC236}">
                    <a16:creationId xmlns:a16="http://schemas.microsoft.com/office/drawing/2014/main" id="{6C75249A-A7BF-49B0-A4A3-42C2B4E2E6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98" t="24487" r="59581" b="26143"/>
              <a:stretch/>
            </p:blipFill>
            <p:spPr>
              <a:xfrm>
                <a:off x="943090" y="4954517"/>
                <a:ext cx="1478890" cy="1629838"/>
              </a:xfrm>
              <a:prstGeom prst="rect">
                <a:avLst/>
              </a:prstGeom>
            </p:spPr>
          </p:pic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11500133-89C9-4D65-B89D-76F066BBBE8C}"/>
                  </a:ext>
                </a:extLst>
              </p:cNvPr>
              <p:cNvSpPr txBox="1"/>
              <p:nvPr/>
            </p:nvSpPr>
            <p:spPr>
              <a:xfrm>
                <a:off x="4681" y="6545119"/>
                <a:ext cx="3627742" cy="52975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Number of Vendors</a:t>
                </a:r>
                <a:endParaRPr lang="en-US" b="1" dirty="0"/>
              </a:p>
            </p:txBody>
          </p:sp>
        </p:grp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BEA5D447-6CE8-4AEF-BF95-88A4A26926FE}"/>
                </a:ext>
              </a:extLst>
            </p:cNvPr>
            <p:cNvCxnSpPr/>
            <p:nvPr/>
          </p:nvCxnSpPr>
          <p:spPr>
            <a:xfrm>
              <a:off x="3141654" y="5432784"/>
              <a:ext cx="845371" cy="0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573B5571-3630-422A-95D2-1858EE9346B7}"/>
                </a:ext>
              </a:extLst>
            </p:cNvPr>
            <p:cNvSpPr txBox="1"/>
            <p:nvPr/>
          </p:nvSpPr>
          <p:spPr>
            <a:xfrm>
              <a:off x="4270465" y="5066637"/>
              <a:ext cx="697627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 5 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0D3DD2E-DB10-4220-AF4C-5AC0925B0477}"/>
                </a:ext>
              </a:extLst>
            </p:cNvPr>
            <p:cNvSpPr txBox="1"/>
            <p:nvPr/>
          </p:nvSpPr>
          <p:spPr>
            <a:xfrm>
              <a:off x="136490" y="2104444"/>
              <a:ext cx="2845288" cy="4021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Number of DIMMS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5768213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20705-8479-423E-A599-A38F6F54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493"/>
            <a:ext cx="81280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Outline</a:t>
            </a:r>
            <a:endParaRPr lang="en-US" sz="4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E998C-AF9C-4563-A488-26E8CB7DC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AA52D-92D2-4D53-9FA2-F8615C0C9A3A}"/>
              </a:ext>
            </a:extLst>
          </p:cNvPr>
          <p:cNvSpPr txBox="1"/>
          <p:nvPr/>
        </p:nvSpPr>
        <p:spPr>
          <a:xfrm>
            <a:off x="403411" y="1613646"/>
            <a:ext cx="106971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Background- Quantum Computing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Why Cryogenic DRAM for Quantum Computers</a:t>
            </a:r>
            <a:endParaRPr lang="en-US" sz="2800" dirty="0"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Experimental Setup &amp; Challenges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Observations  </a:t>
            </a:r>
            <a:endParaRPr lang="en-US" sz="2800" dirty="0"/>
          </a:p>
          <a:p>
            <a:r>
              <a:rPr lang="en-US" sz="2800" dirty="0">
                <a:sym typeface="Wingdings" panose="05000000000000000000" pitchFamily="2" charset="2"/>
              </a:rPr>
              <a:t>	-- At what temperature DIMM fails?</a:t>
            </a:r>
          </a:p>
          <a:p>
            <a:r>
              <a:rPr lang="en-US" sz="2800" dirty="0">
                <a:sym typeface="Wingdings" panose="05000000000000000000" pitchFamily="2" charset="2"/>
              </a:rPr>
              <a:t>	-- Chip failure rate</a:t>
            </a:r>
          </a:p>
          <a:p>
            <a:r>
              <a:rPr lang="en-US" sz="2800" dirty="0">
                <a:sym typeface="Wingdings" panose="05000000000000000000" pitchFamily="2" charset="2"/>
              </a:rPr>
              <a:t>	-- Chip capacity vs failure rate</a:t>
            </a:r>
          </a:p>
          <a:p>
            <a:r>
              <a:rPr lang="en-US" sz="2800" dirty="0">
                <a:sym typeface="Wingdings" panose="05000000000000000000" pitchFamily="2" charset="2"/>
              </a:rPr>
              <a:t>	-- Single bit vs Multibit faults</a:t>
            </a:r>
          </a:p>
          <a:p>
            <a:r>
              <a:rPr lang="en-US" sz="2800" dirty="0">
                <a:sym typeface="Wingdings" panose="05000000000000000000" pitchFamily="2" charset="2"/>
              </a:rPr>
              <a:t>	-- Transient vs permanent faults  </a:t>
            </a:r>
          </a:p>
          <a:p>
            <a:r>
              <a:rPr lang="en-US" sz="2800" dirty="0">
                <a:sym typeface="Wingdings" panose="05000000000000000000" pitchFamily="2" charset="2"/>
              </a:rPr>
              <a:t> 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3544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83" y="116132"/>
            <a:ext cx="11526371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400" dirty="0"/>
              <a:t>Minimum Operational Temperature for DIMMs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0" y="6014598"/>
            <a:ext cx="12192000" cy="83248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18% DIMMs are functional below 90K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D0CD0-AE21-4317-B155-4480950A3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13B8F95-F870-414C-9096-B15CC06F41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669942"/>
              </p:ext>
            </p:extLst>
          </p:nvPr>
        </p:nvGraphicFramePr>
        <p:xfrm>
          <a:off x="891988" y="1627098"/>
          <a:ext cx="10645588" cy="438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574E21C-7042-4E81-B914-0FD90CF14BC6}"/>
              </a:ext>
            </a:extLst>
          </p:cNvPr>
          <p:cNvSpPr txBox="1"/>
          <p:nvPr/>
        </p:nvSpPr>
        <p:spPr>
          <a:xfrm rot="16200000">
            <a:off x="-967772" y="3636511"/>
            <a:ext cx="29578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Minimum Operating </a:t>
            </a:r>
          </a:p>
          <a:p>
            <a:pPr algn="ctr"/>
            <a:r>
              <a:rPr lang="en-US" sz="2400" dirty="0"/>
              <a:t>Temperature (K)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D2A69CD-468A-4BB1-BDFE-E21D50CB78D3}"/>
              </a:ext>
            </a:extLst>
          </p:cNvPr>
          <p:cNvGrpSpPr/>
          <p:nvPr/>
        </p:nvGrpSpPr>
        <p:grpSpPr>
          <a:xfrm>
            <a:off x="1722986" y="1627098"/>
            <a:ext cx="8356860" cy="990600"/>
            <a:chOff x="1431852" y="2340712"/>
            <a:chExt cx="8356860" cy="9906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0E93A7-213C-4E23-B3AE-D4AFD33D818D}"/>
                </a:ext>
              </a:extLst>
            </p:cNvPr>
            <p:cNvSpPr/>
            <p:nvPr/>
          </p:nvSpPr>
          <p:spPr>
            <a:xfrm>
              <a:off x="1431852" y="2340712"/>
              <a:ext cx="8029648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A9AD5A7-AC50-4137-917A-6C5B6177F3FB}"/>
                </a:ext>
              </a:extLst>
            </p:cNvPr>
            <p:cNvGrpSpPr/>
            <p:nvPr/>
          </p:nvGrpSpPr>
          <p:grpSpPr>
            <a:xfrm>
              <a:off x="1529715" y="2384980"/>
              <a:ext cx="8258997" cy="840583"/>
              <a:chOff x="1633748" y="2452846"/>
              <a:chExt cx="8258997" cy="84058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98349D9-6419-4B20-9DAE-BE00B73379C1}"/>
                  </a:ext>
                </a:extLst>
              </p:cNvPr>
              <p:cNvGrpSpPr/>
              <p:nvPr/>
            </p:nvGrpSpPr>
            <p:grpSpPr>
              <a:xfrm>
                <a:off x="1633748" y="2452846"/>
                <a:ext cx="4030452" cy="840583"/>
                <a:chOff x="5079999" y="1934978"/>
                <a:chExt cx="6060069" cy="1142759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DB2C2F6-BF50-456D-8E27-5C876F72729A}"/>
                    </a:ext>
                  </a:extLst>
                </p:cNvPr>
                <p:cNvSpPr/>
                <p:nvPr/>
              </p:nvSpPr>
              <p:spPr>
                <a:xfrm>
                  <a:off x="5079999" y="1934978"/>
                  <a:ext cx="6060069" cy="1142759"/>
                </a:xfrm>
                <a:prstGeom prst="rect">
                  <a:avLst/>
                </a:prstGeom>
                <a:solidFill>
                  <a:srgbClr val="6699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7479AC-F333-4F70-A3B4-4BD85495D377}"/>
                    </a:ext>
                  </a:extLst>
                </p:cNvPr>
                <p:cNvSpPr/>
                <p:nvPr/>
              </p:nvSpPr>
              <p:spPr>
                <a:xfrm>
                  <a:off x="5351166" y="2153798"/>
                  <a:ext cx="447467" cy="7302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752494C-80BC-49F3-B731-4F8641F01995}"/>
                    </a:ext>
                  </a:extLst>
                </p:cNvPr>
                <p:cNvSpPr/>
                <p:nvPr/>
              </p:nvSpPr>
              <p:spPr>
                <a:xfrm>
                  <a:off x="6069800" y="2153798"/>
                  <a:ext cx="447467" cy="73026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26F7817-67AA-4D1B-BDEF-E36B5C15B9BB}"/>
                    </a:ext>
                  </a:extLst>
                </p:cNvPr>
                <p:cNvSpPr/>
                <p:nvPr/>
              </p:nvSpPr>
              <p:spPr>
                <a:xfrm>
                  <a:off x="6788434" y="2153798"/>
                  <a:ext cx="447467" cy="7302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D5D52404-4C01-4F2C-A156-93744FEA8474}"/>
                    </a:ext>
                  </a:extLst>
                </p:cNvPr>
                <p:cNvSpPr/>
                <p:nvPr/>
              </p:nvSpPr>
              <p:spPr>
                <a:xfrm>
                  <a:off x="7507068" y="2153798"/>
                  <a:ext cx="447467" cy="7302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E9FC91C-6870-4E90-8960-3C043212CAFF}"/>
                    </a:ext>
                  </a:extLst>
                </p:cNvPr>
                <p:cNvSpPr/>
                <p:nvPr/>
              </p:nvSpPr>
              <p:spPr>
                <a:xfrm>
                  <a:off x="8225702" y="2153798"/>
                  <a:ext cx="447467" cy="7302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87584EB-DCA0-46AC-B110-783DBA4235E0}"/>
                    </a:ext>
                  </a:extLst>
                </p:cNvPr>
                <p:cNvSpPr/>
                <p:nvPr/>
              </p:nvSpPr>
              <p:spPr>
                <a:xfrm>
                  <a:off x="8944336" y="2153798"/>
                  <a:ext cx="447467" cy="7302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138ECDC-644B-4FE0-AA40-E1D34B86C650}"/>
                    </a:ext>
                  </a:extLst>
                </p:cNvPr>
                <p:cNvSpPr/>
                <p:nvPr/>
              </p:nvSpPr>
              <p:spPr>
                <a:xfrm>
                  <a:off x="9662970" y="2153798"/>
                  <a:ext cx="447467" cy="7302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5C87552-8940-48B7-946E-EAED169554F8}"/>
                    </a:ext>
                  </a:extLst>
                </p:cNvPr>
                <p:cNvSpPr/>
                <p:nvPr/>
              </p:nvSpPr>
              <p:spPr>
                <a:xfrm>
                  <a:off x="10381604" y="2153798"/>
                  <a:ext cx="447467" cy="73026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05D101AF-394C-4902-9345-60FF41824B62}"/>
                  </a:ext>
                </a:extLst>
              </p:cNvPr>
              <p:cNvCxnSpPr/>
              <p:nvPr/>
            </p:nvCxnSpPr>
            <p:spPr>
              <a:xfrm>
                <a:off x="5793850" y="2887019"/>
                <a:ext cx="1016000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D7E213-25DD-4A16-B59E-CC589EB16EB3}"/>
                  </a:ext>
                </a:extLst>
              </p:cNvPr>
              <p:cNvSpPr txBox="1"/>
              <p:nvPr/>
            </p:nvSpPr>
            <p:spPr>
              <a:xfrm>
                <a:off x="6809850" y="2579567"/>
                <a:ext cx="308289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DIMM Failure!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8794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20705-8479-423E-A599-A38F6F54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1493"/>
            <a:ext cx="81280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Outline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E998C-AF9C-4563-A488-26E8CB7DC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04EDD-45C8-4F72-907C-FB66451F7A29}"/>
              </a:ext>
            </a:extLst>
          </p:cNvPr>
          <p:cNvSpPr txBox="1"/>
          <p:nvPr/>
        </p:nvSpPr>
        <p:spPr>
          <a:xfrm>
            <a:off x="302559" y="1613647"/>
            <a:ext cx="106971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Background: Quantum Computing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Why Cryogenic DRAM for Quantum Computers?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Experimental Setup &amp; Challenges</a:t>
            </a:r>
          </a:p>
          <a:p>
            <a:r>
              <a:rPr lang="en-US" sz="2800" dirty="0">
                <a:sym typeface="Wingdings" panose="05000000000000000000" pitchFamily="2" charset="2"/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Observations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2800" dirty="0"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Conclusion  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688932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541"/>
            <a:ext cx="81280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Chip Failures 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0" y="6014506"/>
            <a:ext cx="12192000" cy="83248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92% of chips worked  at cryogenic conditions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—</a:t>
            </a:r>
            <a:r>
              <a:rPr lang="en-US" sz="2800" b="1" dirty="0">
                <a:solidFill>
                  <a:schemeClr val="tx1"/>
                </a:solidFill>
              </a:rPr>
              <a:t> Pick cryogenic tolerant chips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909757126"/>
              </p:ext>
            </p:extLst>
          </p:nvPr>
        </p:nvGraphicFramePr>
        <p:xfrm>
          <a:off x="0" y="1507525"/>
          <a:ext cx="12192000" cy="4506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20641" y="3780336"/>
            <a:ext cx="110799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92%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2085" y="1985910"/>
            <a:ext cx="85151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8%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0D908-C835-4DCF-96C1-730BFF8D0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0113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6524"/>
            <a:ext cx="12135971" cy="1143000"/>
          </a:xfrm>
        </p:spPr>
        <p:txBody>
          <a:bodyPr>
            <a:noAutofit/>
          </a:bodyPr>
          <a:lstStyle/>
          <a:p>
            <a:r>
              <a:rPr lang="en-US" sz="4000" dirty="0"/>
              <a:t>Min Operational Temperature  Vs  Chip Capacity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B235A91-B28D-41D2-8C24-85F8F4DE60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464521"/>
              </p:ext>
            </p:extLst>
          </p:nvPr>
        </p:nvGraphicFramePr>
        <p:xfrm>
          <a:off x="871889" y="1905222"/>
          <a:ext cx="10679083" cy="445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8865961" y="2495434"/>
            <a:ext cx="2319252" cy="28762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781294" y="3467763"/>
            <a:ext cx="7993981" cy="1708329"/>
            <a:chOff x="1364105" y="3358346"/>
            <a:chExt cx="7993981" cy="1708329"/>
          </a:xfrm>
        </p:grpSpPr>
        <p:sp>
          <p:nvSpPr>
            <p:cNvPr id="17" name="Oval 16"/>
            <p:cNvSpPr/>
            <p:nvPr/>
          </p:nvSpPr>
          <p:spPr>
            <a:xfrm>
              <a:off x="1364105" y="4879298"/>
              <a:ext cx="164892" cy="1873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848472" y="4282621"/>
              <a:ext cx="164892" cy="1873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691571" y="4070985"/>
              <a:ext cx="164892" cy="1873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617647" y="3986006"/>
              <a:ext cx="164892" cy="1873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9193194" y="3358346"/>
              <a:ext cx="164892" cy="18737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17" idx="6"/>
            </p:cNvCxnSpPr>
            <p:nvPr/>
          </p:nvCxnSpPr>
          <p:spPr>
            <a:xfrm flipV="1">
              <a:off x="1528997" y="4376309"/>
              <a:ext cx="1319474" cy="59667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cxnSpLocks/>
              <a:stCxn id="18" idx="2"/>
              <a:endCxn id="19" idx="2"/>
            </p:cNvCxnSpPr>
            <p:nvPr/>
          </p:nvCxnSpPr>
          <p:spPr>
            <a:xfrm flipV="1">
              <a:off x="2848472" y="4164674"/>
              <a:ext cx="2843099" cy="21163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20" idx="2"/>
            </p:cNvCxnSpPr>
            <p:nvPr/>
          </p:nvCxnSpPr>
          <p:spPr>
            <a:xfrm flipV="1">
              <a:off x="5914761" y="4079695"/>
              <a:ext cx="1702886" cy="12040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cxnSpLocks/>
              <a:stCxn id="20" idx="7"/>
            </p:cNvCxnSpPr>
            <p:nvPr/>
          </p:nvCxnSpPr>
          <p:spPr>
            <a:xfrm flipV="1">
              <a:off x="7758391" y="3452035"/>
              <a:ext cx="1517249" cy="561412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 rot="16200000">
            <a:off x="-1246448" y="3605987"/>
            <a:ext cx="3323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Minimum Operating </a:t>
            </a:r>
          </a:p>
          <a:p>
            <a:pPr algn="ctr"/>
            <a:r>
              <a:rPr lang="en-US" sz="2400" dirty="0"/>
              <a:t>Temperature (K)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0" y="6014506"/>
            <a:ext cx="12192000" cy="83248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MOT increases with capacity; capacity of chip is correlated to technology node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391959" y="1693097"/>
            <a:ext cx="9879981" cy="4250676"/>
            <a:chOff x="1443486" y="1641220"/>
            <a:chExt cx="9916067" cy="3795471"/>
          </a:xfrm>
        </p:grpSpPr>
        <p:grpSp>
          <p:nvGrpSpPr>
            <p:cNvPr id="36" name="Group 35"/>
            <p:cNvGrpSpPr/>
            <p:nvPr/>
          </p:nvGrpSpPr>
          <p:grpSpPr>
            <a:xfrm>
              <a:off x="1443486" y="1641220"/>
              <a:ext cx="9916067" cy="3795471"/>
              <a:chOff x="981692" y="1872358"/>
              <a:chExt cx="9916067" cy="379547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981692" y="2726575"/>
                <a:ext cx="730730" cy="2941254"/>
              </a:xfrm>
              <a:prstGeom prst="rect">
                <a:avLst/>
              </a:prstGeom>
              <a:solidFill>
                <a:schemeClr val="accent3">
                  <a:lumMod val="50000"/>
                  <a:alpha val="42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712422" y="2726575"/>
                <a:ext cx="2560320" cy="2941254"/>
              </a:xfrm>
              <a:prstGeom prst="rect">
                <a:avLst/>
              </a:prstGeom>
              <a:solidFill>
                <a:schemeClr val="accent3">
                  <a:lumMod val="75000"/>
                  <a:alpha val="42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272741" y="2726574"/>
                <a:ext cx="3008995" cy="2941255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42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316163" y="2726572"/>
                <a:ext cx="916250" cy="294125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42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1692" y="1881369"/>
                <a:ext cx="730730" cy="781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256 Mb</a:t>
                </a:r>
                <a:endParaRPr lang="en-US" b="1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715656" y="1881370"/>
                <a:ext cx="2557086" cy="7814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512 </a:t>
                </a:r>
              </a:p>
              <a:p>
                <a:pPr algn="ctr"/>
                <a:r>
                  <a:rPr lang="en-US" sz="2800" b="1" dirty="0"/>
                  <a:t>Mb</a:t>
                </a:r>
                <a:endParaRPr lang="en-US" b="1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272741" y="1881372"/>
                <a:ext cx="3036333" cy="781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1 </a:t>
                </a:r>
              </a:p>
              <a:p>
                <a:pPr algn="ctr"/>
                <a:r>
                  <a:rPr lang="en-US" sz="2800" b="1" dirty="0"/>
                  <a:t>Gb</a:t>
                </a:r>
                <a:endParaRPr lang="en-US" b="1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271383" y="1881370"/>
                <a:ext cx="2626376" cy="78140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4 </a:t>
                </a:r>
              </a:p>
              <a:p>
                <a:pPr algn="ctr"/>
                <a:r>
                  <a:rPr lang="en-US" sz="2800" b="1" dirty="0"/>
                  <a:t>Gb 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265950" y="1872358"/>
                <a:ext cx="1005433" cy="7814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2 </a:t>
                </a:r>
              </a:p>
              <a:p>
                <a:pPr algn="ctr"/>
                <a:r>
                  <a:rPr lang="en-US" sz="2800" b="1" dirty="0"/>
                  <a:t>Gb</a:t>
                </a:r>
                <a:endParaRPr lang="en-US" b="1" dirty="0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8721986" y="2495432"/>
              <a:ext cx="2626375" cy="2908730"/>
            </a:xfrm>
            <a:prstGeom prst="rect">
              <a:avLst/>
            </a:prstGeom>
            <a:solidFill>
              <a:schemeClr val="bg2">
                <a:lumMod val="90000"/>
                <a:alpha val="42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51BD94-1A0F-47EE-BB65-333452CB5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22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511"/>
            <a:ext cx="81280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Fault Granularity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0" y="6151418"/>
            <a:ext cx="12192000" cy="69566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Uncorrelated faults 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tx1"/>
                </a:solidFill>
              </a:rPr>
              <a:t>Conventional ECC can be effective for </a:t>
            </a:r>
            <a:r>
              <a:rPr lang="en-US" sz="2800" b="1" dirty="0" err="1">
                <a:solidFill>
                  <a:schemeClr val="tx1"/>
                </a:solidFill>
              </a:rPr>
              <a:t>Cryo</a:t>
            </a:r>
            <a:r>
              <a:rPr lang="en-US" sz="2800" b="1" dirty="0">
                <a:solidFill>
                  <a:schemeClr val="tx1"/>
                </a:solidFill>
              </a:rPr>
              <a:t> DRAM</a:t>
            </a:r>
          </a:p>
          <a:p>
            <a:pPr algn="ctr"/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59656" y="1909036"/>
            <a:ext cx="4816704" cy="4152858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Single bit errors </a:t>
            </a:r>
            <a:r>
              <a:rPr lang="en-US" sz="2800" dirty="0">
                <a:sym typeface="Wingdings" panose="05000000000000000000" pitchFamily="2" charset="2"/>
              </a:rPr>
              <a:t> Uncorrelated faults </a:t>
            </a: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Linear codes (SECDED, BCH) are still effective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3C3B5-2BF9-4D71-A6F1-468493029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47333" y="0"/>
            <a:ext cx="484367" cy="436529"/>
          </a:xfrm>
        </p:spPr>
        <p:txBody>
          <a:bodyPr/>
          <a:lstStyle/>
          <a:p>
            <a:fld id="{52AE2DB5-4517-4C79-AADE-245F3E00587B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236FC9-1E96-462E-BBBA-285EFEF7EBD2}"/>
              </a:ext>
            </a:extLst>
          </p:cNvPr>
          <p:cNvGrpSpPr/>
          <p:nvPr/>
        </p:nvGrpSpPr>
        <p:grpSpPr>
          <a:xfrm>
            <a:off x="6029447" y="1778280"/>
            <a:ext cx="6060069" cy="1142759"/>
            <a:chOff x="5079999" y="1934978"/>
            <a:chExt cx="6060069" cy="114275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0D09BC-E462-49CA-B997-A1CD43546E2E}"/>
                </a:ext>
              </a:extLst>
            </p:cNvPr>
            <p:cNvSpPr/>
            <p:nvPr/>
          </p:nvSpPr>
          <p:spPr>
            <a:xfrm>
              <a:off x="5079999" y="1934978"/>
              <a:ext cx="6060069" cy="1142759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B951DC-0450-4539-847F-A51D1D27090A}"/>
                </a:ext>
              </a:extLst>
            </p:cNvPr>
            <p:cNvSpPr/>
            <p:nvPr/>
          </p:nvSpPr>
          <p:spPr>
            <a:xfrm>
              <a:off x="5351166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25B9A8-B353-4059-B93A-5B64F9223987}"/>
                </a:ext>
              </a:extLst>
            </p:cNvPr>
            <p:cNvSpPr/>
            <p:nvPr/>
          </p:nvSpPr>
          <p:spPr>
            <a:xfrm>
              <a:off x="6069800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6AA872E-D827-47CB-8FC6-EDAA9461B3FC}"/>
                </a:ext>
              </a:extLst>
            </p:cNvPr>
            <p:cNvSpPr/>
            <p:nvPr/>
          </p:nvSpPr>
          <p:spPr>
            <a:xfrm>
              <a:off x="6788434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5E7716-87C8-49C2-A7FF-D54CAD29580B}"/>
                </a:ext>
              </a:extLst>
            </p:cNvPr>
            <p:cNvSpPr/>
            <p:nvPr/>
          </p:nvSpPr>
          <p:spPr>
            <a:xfrm>
              <a:off x="7507068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54A593-E40B-4531-9924-83121ECBBEE8}"/>
                </a:ext>
              </a:extLst>
            </p:cNvPr>
            <p:cNvSpPr/>
            <p:nvPr/>
          </p:nvSpPr>
          <p:spPr>
            <a:xfrm>
              <a:off x="8225702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0A249D-B155-40F9-A0B4-600817DC5CE1}"/>
                </a:ext>
              </a:extLst>
            </p:cNvPr>
            <p:cNvSpPr/>
            <p:nvPr/>
          </p:nvSpPr>
          <p:spPr>
            <a:xfrm>
              <a:off x="8944336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4FFA16-B1BE-47C6-821D-99EAA78A6287}"/>
                </a:ext>
              </a:extLst>
            </p:cNvPr>
            <p:cNvSpPr/>
            <p:nvPr/>
          </p:nvSpPr>
          <p:spPr>
            <a:xfrm>
              <a:off x="9662970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D830F6-A466-4B19-8917-5083F02C3264}"/>
                </a:ext>
              </a:extLst>
            </p:cNvPr>
            <p:cNvSpPr/>
            <p:nvPr/>
          </p:nvSpPr>
          <p:spPr>
            <a:xfrm>
              <a:off x="10381604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0C5667-F3DD-4A57-8F3B-685E5ED3A731}"/>
              </a:ext>
            </a:extLst>
          </p:cNvPr>
          <p:cNvGrpSpPr/>
          <p:nvPr/>
        </p:nvGrpSpPr>
        <p:grpSpPr>
          <a:xfrm>
            <a:off x="6029447" y="4386884"/>
            <a:ext cx="6060069" cy="1142759"/>
            <a:chOff x="5079999" y="1934978"/>
            <a:chExt cx="6060069" cy="114275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81F5E5-4F87-471A-A027-C64C7F01B7B5}"/>
                </a:ext>
              </a:extLst>
            </p:cNvPr>
            <p:cNvSpPr/>
            <p:nvPr/>
          </p:nvSpPr>
          <p:spPr>
            <a:xfrm>
              <a:off x="5079999" y="1934978"/>
              <a:ext cx="6060069" cy="1142759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BE94555-32A0-47DD-9499-A5E0A38123FD}"/>
                </a:ext>
              </a:extLst>
            </p:cNvPr>
            <p:cNvSpPr/>
            <p:nvPr/>
          </p:nvSpPr>
          <p:spPr>
            <a:xfrm>
              <a:off x="5351166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ACDF33D-EEEC-4822-BD4F-A5A5E755558F}"/>
                </a:ext>
              </a:extLst>
            </p:cNvPr>
            <p:cNvSpPr/>
            <p:nvPr/>
          </p:nvSpPr>
          <p:spPr>
            <a:xfrm>
              <a:off x="6069800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4B5C079-E681-46A4-8B4D-F0471D674CEC}"/>
                </a:ext>
              </a:extLst>
            </p:cNvPr>
            <p:cNvSpPr/>
            <p:nvPr/>
          </p:nvSpPr>
          <p:spPr>
            <a:xfrm>
              <a:off x="6788434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19895AE-1D10-4035-A481-48DA486B7F53}"/>
                </a:ext>
              </a:extLst>
            </p:cNvPr>
            <p:cNvSpPr/>
            <p:nvPr/>
          </p:nvSpPr>
          <p:spPr>
            <a:xfrm>
              <a:off x="7507068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BD6AAFB-866F-4167-803F-B0B4971EFF61}"/>
                </a:ext>
              </a:extLst>
            </p:cNvPr>
            <p:cNvSpPr/>
            <p:nvPr/>
          </p:nvSpPr>
          <p:spPr>
            <a:xfrm>
              <a:off x="8225702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BA78F23-C95F-4EBC-BB3E-9C8623B6EAD4}"/>
                </a:ext>
              </a:extLst>
            </p:cNvPr>
            <p:cNvSpPr/>
            <p:nvPr/>
          </p:nvSpPr>
          <p:spPr>
            <a:xfrm>
              <a:off x="8944336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C147DF4-0721-492A-8568-C6D09B7F6C8F}"/>
                </a:ext>
              </a:extLst>
            </p:cNvPr>
            <p:cNvSpPr/>
            <p:nvPr/>
          </p:nvSpPr>
          <p:spPr>
            <a:xfrm>
              <a:off x="9662970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0FA2444-7456-47B0-99D9-A94827A5FA3A}"/>
                </a:ext>
              </a:extLst>
            </p:cNvPr>
            <p:cNvSpPr/>
            <p:nvPr/>
          </p:nvSpPr>
          <p:spPr>
            <a:xfrm>
              <a:off x="10381604" y="2153798"/>
              <a:ext cx="447467" cy="7302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B5217194-0755-4257-A536-253F848B0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987219"/>
              </p:ext>
            </p:extLst>
          </p:nvPr>
        </p:nvGraphicFramePr>
        <p:xfrm>
          <a:off x="6029446" y="2917000"/>
          <a:ext cx="6060069" cy="5181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40238">
                  <a:extLst>
                    <a:ext uri="{9D8B030D-6E8A-4147-A177-3AD203B41FA5}">
                      <a16:colId xmlns:a16="http://schemas.microsoft.com/office/drawing/2014/main" val="3196969998"/>
                    </a:ext>
                  </a:extLst>
                </a:gridCol>
                <a:gridCol w="3219831">
                  <a:extLst>
                    <a:ext uri="{9D8B030D-6E8A-4147-A177-3AD203B41FA5}">
                      <a16:colId xmlns:a16="http://schemas.microsoft.com/office/drawing/2014/main" val="1446728035"/>
                    </a:ext>
                  </a:extLst>
                </a:gridCol>
              </a:tblGrid>
              <a:tr h="4068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Single bit </a:t>
                      </a:r>
                      <a:r>
                        <a:rPr lang="en-US" sz="2800" baseline="0" dirty="0"/>
                        <a:t> fault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             99.985%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891717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F640CA31-62D9-40B0-B707-1285492DB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815349"/>
              </p:ext>
            </p:extLst>
          </p:nvPr>
        </p:nvGraphicFramePr>
        <p:xfrm>
          <a:off x="6035461" y="5543734"/>
          <a:ext cx="6054054" cy="5181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7418">
                  <a:extLst>
                    <a:ext uri="{9D8B030D-6E8A-4147-A177-3AD203B41FA5}">
                      <a16:colId xmlns:a16="http://schemas.microsoft.com/office/drawing/2014/main" val="1152530690"/>
                    </a:ext>
                  </a:extLst>
                </a:gridCol>
                <a:gridCol w="3216636">
                  <a:extLst>
                    <a:ext uri="{9D8B030D-6E8A-4147-A177-3AD203B41FA5}">
                      <a16:colId xmlns:a16="http://schemas.microsoft.com/office/drawing/2014/main" val="1920091844"/>
                    </a:ext>
                  </a:extLst>
                </a:gridCol>
              </a:tblGrid>
              <a:tr h="2047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Double</a:t>
                      </a:r>
                      <a:r>
                        <a:rPr lang="en-US" sz="2800" baseline="0" dirty="0"/>
                        <a:t> bit fault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                 0.015%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242887"/>
                  </a:ext>
                </a:extLst>
              </a:tr>
            </a:tbl>
          </a:graphicData>
        </a:graphic>
      </p:graphicFrame>
      <p:sp>
        <p:nvSpPr>
          <p:cNvPr id="25" name="Lightning Bolt 24">
            <a:extLst>
              <a:ext uri="{FF2B5EF4-FFF2-40B4-BE49-F238E27FC236}">
                <a16:creationId xmlns:a16="http://schemas.microsoft.com/office/drawing/2014/main" id="{B224FBCF-4FA1-4D18-BCB1-DB6C785C6D0F}"/>
              </a:ext>
            </a:extLst>
          </p:cNvPr>
          <p:cNvSpPr/>
          <p:nvPr/>
        </p:nvSpPr>
        <p:spPr>
          <a:xfrm>
            <a:off x="5423827" y="2330744"/>
            <a:ext cx="914400" cy="91440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ightning Bolt 36">
            <a:extLst>
              <a:ext uri="{FF2B5EF4-FFF2-40B4-BE49-F238E27FC236}">
                <a16:creationId xmlns:a16="http://schemas.microsoft.com/office/drawing/2014/main" id="{AD0869FF-ABC5-4BD8-B8B9-0D0719162D25}"/>
              </a:ext>
            </a:extLst>
          </p:cNvPr>
          <p:cNvSpPr/>
          <p:nvPr/>
        </p:nvSpPr>
        <p:spPr>
          <a:xfrm>
            <a:off x="5386214" y="4912913"/>
            <a:ext cx="914400" cy="91440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ghtning Bolt 25">
            <a:extLst>
              <a:ext uri="{FF2B5EF4-FFF2-40B4-BE49-F238E27FC236}">
                <a16:creationId xmlns:a16="http://schemas.microsoft.com/office/drawing/2014/main" id="{D0AE8AA6-B2A3-405C-810B-3411623FB88C}"/>
              </a:ext>
            </a:extLst>
          </p:cNvPr>
          <p:cNvSpPr/>
          <p:nvPr/>
        </p:nvSpPr>
        <p:spPr>
          <a:xfrm>
            <a:off x="5657381" y="4823389"/>
            <a:ext cx="914400" cy="91440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2526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" y="67541"/>
            <a:ext cx="81280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Transient Vs Permanent Faults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0" y="6151418"/>
            <a:ext cx="12192000" cy="69566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Permanent faults 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chemeClr val="tx1"/>
                </a:solidFill>
              </a:rPr>
              <a:t>  conventional sparing techniques can be used</a:t>
            </a:r>
          </a:p>
          <a:p>
            <a:pPr algn="ctr"/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CE48A-CC0F-4764-89E4-94376066A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518BB7-435C-496E-9540-67C3B2E3C399}"/>
              </a:ext>
            </a:extLst>
          </p:cNvPr>
          <p:cNvSpPr/>
          <p:nvPr/>
        </p:nvSpPr>
        <p:spPr>
          <a:xfrm>
            <a:off x="0" y="1668123"/>
            <a:ext cx="12099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2800" dirty="0">
                <a:sym typeface="Wingdings" panose="05000000000000000000" pitchFamily="2" charset="2"/>
              </a:rPr>
              <a:t>Transient error  address fail once </a:t>
            </a:r>
          </a:p>
          <a:p>
            <a:pPr fontAlgn="auto">
              <a:spcAft>
                <a:spcPts val="0"/>
              </a:spcAft>
            </a:pPr>
            <a:endParaRPr lang="en-US" sz="2800" dirty="0">
              <a:sym typeface="Wingdings" panose="05000000000000000000" pitchFamily="2" charset="2"/>
            </a:endParaRPr>
          </a:p>
          <a:p>
            <a:pPr fontAlgn="auto">
              <a:spcAft>
                <a:spcPts val="0"/>
              </a:spcAft>
            </a:pPr>
            <a:r>
              <a:rPr lang="en-US" sz="2800" dirty="0">
                <a:sym typeface="Wingdings" panose="05000000000000000000" pitchFamily="2" charset="2"/>
              </a:rPr>
              <a:t>Permanent error  address fail multiple times</a:t>
            </a:r>
            <a:endParaRPr lang="en-US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81DD3D-559A-4FC0-B93B-3F4AE62753B5}"/>
              </a:ext>
            </a:extLst>
          </p:cNvPr>
          <p:cNvGrpSpPr/>
          <p:nvPr/>
        </p:nvGrpSpPr>
        <p:grpSpPr>
          <a:xfrm>
            <a:off x="0" y="3238500"/>
            <a:ext cx="12192000" cy="2912918"/>
            <a:chOff x="-138546" y="1504415"/>
            <a:chExt cx="13095317" cy="4647003"/>
          </a:xfrm>
        </p:grpSpPr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99701236-55D3-4BC3-A5C0-7E1D843CC7B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52633226"/>
                </p:ext>
              </p:extLst>
            </p:nvPr>
          </p:nvGraphicFramePr>
          <p:xfrm>
            <a:off x="4222865" y="1504415"/>
            <a:ext cx="4361411" cy="46470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35903489-27D5-401B-B689-87076C20D27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14464510"/>
                </p:ext>
              </p:extLst>
            </p:nvPr>
          </p:nvGraphicFramePr>
          <p:xfrm>
            <a:off x="-138546" y="1504415"/>
            <a:ext cx="4361411" cy="46470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DD0CDEC3-B2BC-4937-9108-A7DCEDA05E0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80900668"/>
                </p:ext>
              </p:extLst>
            </p:nvPr>
          </p:nvGraphicFramePr>
          <p:xfrm>
            <a:off x="8595360" y="1504415"/>
            <a:ext cx="4361411" cy="46470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2674828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408"/>
            <a:ext cx="81280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Conclusion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31361"/>
            <a:ext cx="11250433" cy="4794153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 Quantum computers need dense memory at low temperature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 Does Commodity DRAM Work at cryogenic temperature?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 Experiments show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most commodity DRAM chips work at 90K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 Error patterns are  amenable to existing fault tolerance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2C809-1A67-4E45-9F79-D3B40CADD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5568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28000" cy="1143000"/>
          </a:xfrm>
        </p:spPr>
        <p:txBody>
          <a:bodyPr/>
          <a:lstStyle/>
          <a:p>
            <a:r>
              <a:rPr lang="en-US" sz="4800" dirty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965" y="5009029"/>
            <a:ext cx="11412071" cy="10824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Want to know more about quantum computers?</a:t>
            </a:r>
          </a:p>
          <a:p>
            <a:pPr marL="0" indent="0" algn="ctr">
              <a:buNone/>
            </a:pPr>
            <a:r>
              <a:rPr lang="en-US" b="1" dirty="0"/>
              <a:t>Please visit my paper presentation at MICRO 2017 </a:t>
            </a:r>
            <a:r>
              <a:rPr lang="en-US" b="1" dirty="0">
                <a:sym typeface="Wingdings" panose="05000000000000000000" pitchFamily="2" charset="2"/>
              </a:rPr>
              <a:t> In</a:t>
            </a:r>
            <a:r>
              <a:rPr lang="en-US" b="1" dirty="0"/>
              <a:t> 2 weeks in Boston!</a:t>
            </a:r>
          </a:p>
        </p:txBody>
      </p:sp>
      <p:pic>
        <p:nvPicPr>
          <p:cNvPr id="2050" name="Picture 2" descr="Image result for QUantum computing j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72" y="2271526"/>
            <a:ext cx="7464079" cy="232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5B1FE-FEE5-469A-A613-C41871855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196814"/>
            <a:ext cx="9753600" cy="1143000"/>
          </a:xfrm>
        </p:spPr>
        <p:txBody>
          <a:bodyPr>
            <a:noAutofit/>
          </a:bodyPr>
          <a:lstStyle/>
          <a:p>
            <a:r>
              <a:rPr lang="en-US" sz="4400" dirty="0"/>
              <a:t>Why Quantum Computers?</a:t>
            </a:r>
          </a:p>
        </p:txBody>
      </p:sp>
      <p:sp>
        <p:nvSpPr>
          <p:cNvPr id="137" name="Content Placeholder 36"/>
          <p:cNvSpPr txBox="1">
            <a:spLocks/>
          </p:cNvSpPr>
          <p:nvPr/>
        </p:nvSpPr>
        <p:spPr>
          <a:xfrm>
            <a:off x="178435" y="3896392"/>
            <a:ext cx="7132320" cy="175705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n-US" sz="28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 Quantum computers provide large speedup for problems in material science, machine learning, and medicine</a:t>
            </a:r>
          </a:p>
          <a:p>
            <a:pPr fontAlgn="auto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fontAlgn="auto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fontAlgn="auto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fontAlgn="auto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fontAlgn="auto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US" dirty="0"/>
          </a:p>
        </p:txBody>
      </p:sp>
      <p:sp>
        <p:nvSpPr>
          <p:cNvPr id="139" name="Rectangle: Rounded Corners 138"/>
          <p:cNvSpPr/>
          <p:nvPr/>
        </p:nvSpPr>
        <p:spPr>
          <a:xfrm>
            <a:off x="0" y="6377827"/>
            <a:ext cx="12192000" cy="472579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Quantum Computers enable solutions to important problems</a:t>
            </a:r>
          </a:p>
          <a:p>
            <a:pPr algn="ctr"/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AutoShape 2" descr="Image result for IBM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IBM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22" descr="Image result for MIT Lincoln Labs"/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8B50E65-3B86-4044-B389-49E288A5DFEF}"/>
              </a:ext>
            </a:extLst>
          </p:cNvPr>
          <p:cNvGrpSpPr/>
          <p:nvPr/>
        </p:nvGrpSpPr>
        <p:grpSpPr>
          <a:xfrm>
            <a:off x="7711680" y="1673751"/>
            <a:ext cx="4292523" cy="3507548"/>
            <a:chOff x="7009725" y="1855637"/>
            <a:chExt cx="4292523" cy="3507548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107D34CF-A996-4E15-A6D8-CE9F79FFFA40}"/>
                </a:ext>
              </a:extLst>
            </p:cNvPr>
            <p:cNvSpPr/>
            <p:nvPr/>
          </p:nvSpPr>
          <p:spPr>
            <a:xfrm rot="5759252">
              <a:off x="6695175" y="2170187"/>
              <a:ext cx="2969022" cy="2339921"/>
            </a:xfrm>
            <a:prstGeom prst="arc">
              <a:avLst>
                <a:gd name="adj1" fmla="val 15217379"/>
                <a:gd name="adj2" fmla="val 21408324"/>
              </a:avLst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9EE663E-856B-45F9-94E7-9B7CCEF50703}"/>
                </a:ext>
              </a:extLst>
            </p:cNvPr>
            <p:cNvGrpSpPr/>
            <p:nvPr/>
          </p:nvGrpSpPr>
          <p:grpSpPr>
            <a:xfrm>
              <a:off x="7063596" y="2003962"/>
              <a:ext cx="4238652" cy="3359223"/>
              <a:chOff x="7089786" y="2020875"/>
              <a:chExt cx="3845976" cy="3249970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968FE5B-6299-48F6-BC82-E1CCDBAD07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24570" y="2020875"/>
                <a:ext cx="0" cy="2749370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DC78D58-4DE5-49D3-927D-09937A2BC957}"/>
                  </a:ext>
                </a:extLst>
              </p:cNvPr>
              <p:cNvSpPr txBox="1"/>
              <p:nvPr/>
            </p:nvSpPr>
            <p:spPr>
              <a:xfrm rot="16200000">
                <a:off x="6443888" y="3434660"/>
                <a:ext cx="22900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Execution Time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7E40082-F525-4185-9545-20BC7B4840E7}"/>
                  </a:ext>
                </a:extLst>
              </p:cNvPr>
              <p:cNvSpPr txBox="1"/>
              <p:nvPr/>
            </p:nvSpPr>
            <p:spPr>
              <a:xfrm>
                <a:off x="9453646" y="2713461"/>
                <a:ext cx="1066239" cy="5657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Classical Computer</a:t>
                </a:r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E45F5493-26A6-4FF2-AF4E-AFF31B49FC25}"/>
                  </a:ext>
                </a:extLst>
              </p:cNvPr>
              <p:cNvSpPr/>
              <p:nvPr/>
            </p:nvSpPr>
            <p:spPr>
              <a:xfrm rot="10128160">
                <a:off x="7089786" y="4416907"/>
                <a:ext cx="2715686" cy="278398"/>
              </a:xfrm>
              <a:prstGeom prst="arc">
                <a:avLst>
                  <a:gd name="adj1" fmla="val 11302496"/>
                  <a:gd name="adj2" fmla="val 20216086"/>
                </a:avLst>
              </a:prstGeom>
              <a:ln w="57150">
                <a:solidFill>
                  <a:srgbClr val="6699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5B1983A-8E32-4424-BD6F-799C4C1F7132}"/>
                  </a:ext>
                </a:extLst>
              </p:cNvPr>
              <p:cNvGrpSpPr/>
              <p:nvPr/>
            </p:nvGrpSpPr>
            <p:grpSpPr>
              <a:xfrm>
                <a:off x="8024569" y="4715382"/>
                <a:ext cx="2911193" cy="555463"/>
                <a:chOff x="7543799" y="3547783"/>
                <a:chExt cx="4424082" cy="555463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205B5E5-5289-43B8-91E1-ED51E6796010}"/>
                    </a:ext>
                  </a:extLst>
                </p:cNvPr>
                <p:cNvSpPr txBox="1"/>
                <p:nvPr/>
              </p:nvSpPr>
              <p:spPr>
                <a:xfrm>
                  <a:off x="8458174" y="3641581"/>
                  <a:ext cx="20168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Problem Size</a:t>
                  </a:r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B3504B62-ADA5-4A74-8BE7-B9BAD022EA04}"/>
                    </a:ext>
                  </a:extLst>
                </p:cNvPr>
                <p:cNvCxnSpPr/>
                <p:nvPr/>
              </p:nvCxnSpPr>
              <p:spPr>
                <a:xfrm flipV="1">
                  <a:off x="7543799" y="3547783"/>
                  <a:ext cx="4424082" cy="33617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D127C7-EDF1-4200-9841-B93206F950FC}"/>
                  </a:ext>
                </a:extLst>
              </p:cNvPr>
              <p:cNvSpPr txBox="1"/>
              <p:nvPr/>
            </p:nvSpPr>
            <p:spPr>
              <a:xfrm>
                <a:off x="9453646" y="3978553"/>
                <a:ext cx="1048729" cy="5657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Quantum </a:t>
                </a:r>
              </a:p>
              <a:p>
                <a:pPr algn="ctr"/>
                <a:r>
                  <a:rPr lang="en-US" sz="1600" dirty="0"/>
                  <a:t>Computer</a:t>
                </a:r>
              </a:p>
            </p:txBody>
          </p:sp>
        </p:grpSp>
      </p:grpSp>
      <p:pic>
        <p:nvPicPr>
          <p:cNvPr id="2052" name="Picture 4" descr="Image result for MOlecule simulation">
            <a:extLst>
              <a:ext uri="{FF2B5EF4-FFF2-40B4-BE49-F238E27FC236}">
                <a16:creationId xmlns:a16="http://schemas.microsoft.com/office/drawing/2014/main" id="{A7B45DC5-E310-40C4-8CCE-42C41FC82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/>
          <a:stretch/>
        </p:blipFill>
        <p:spPr bwMode="auto">
          <a:xfrm>
            <a:off x="3345053" y="1766911"/>
            <a:ext cx="2041107" cy="163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161ED2-D24E-4130-B9D0-35196BE295C8}"/>
              </a:ext>
            </a:extLst>
          </p:cNvPr>
          <p:cNvSpPr txBox="1"/>
          <p:nvPr/>
        </p:nvSpPr>
        <p:spPr>
          <a:xfrm>
            <a:off x="3345571" y="3396734"/>
            <a:ext cx="36851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Molecule and Material Simulations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5E0A51-F9E0-405C-8327-7E8BBA89EB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r="22136"/>
          <a:stretch/>
        </p:blipFill>
        <p:spPr>
          <a:xfrm>
            <a:off x="5194689" y="1763055"/>
            <a:ext cx="1836031" cy="1647033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23BE3F2-7BCA-4115-94C1-0FA6A7AB1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z="2400" smtClean="0"/>
              <a:t>3</a:t>
            </a:fld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8" t="-851" r="22074" b="851"/>
          <a:stretch/>
        </p:blipFill>
        <p:spPr>
          <a:xfrm>
            <a:off x="436784" y="1769110"/>
            <a:ext cx="2922300" cy="19969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E8126-2D73-473A-8CE0-1645DF8325F8}"/>
              </a:ext>
            </a:extLst>
          </p:cNvPr>
          <p:cNvSpPr txBox="1"/>
          <p:nvPr/>
        </p:nvSpPr>
        <p:spPr>
          <a:xfrm>
            <a:off x="10858500" y="31729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C07132-6AAC-4D46-9CB6-586A3B219F24}"/>
              </a:ext>
            </a:extLst>
          </p:cNvPr>
          <p:cNvCxnSpPr>
            <a:cxnSpLocks/>
          </p:cNvCxnSpPr>
          <p:nvPr/>
        </p:nvCxnSpPr>
        <p:spPr>
          <a:xfrm flipH="1">
            <a:off x="8803138" y="2930638"/>
            <a:ext cx="156762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A778CAF-B7E6-43CD-87A5-E9BF0EC5A385}"/>
              </a:ext>
            </a:extLst>
          </p:cNvPr>
          <p:cNvCxnSpPr>
            <a:cxnSpLocks/>
          </p:cNvCxnSpPr>
          <p:nvPr/>
        </p:nvCxnSpPr>
        <p:spPr>
          <a:xfrm flipH="1">
            <a:off x="8764909" y="4323749"/>
            <a:ext cx="1605853" cy="238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CA04D80-595E-465A-938A-0DE3DC7D73CA}"/>
              </a:ext>
            </a:extLst>
          </p:cNvPr>
          <p:cNvSpPr/>
          <p:nvPr/>
        </p:nvSpPr>
        <p:spPr>
          <a:xfrm>
            <a:off x="8739008" y="2545466"/>
            <a:ext cx="1565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Billion Years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F2B2A19-B53C-4024-B3BF-AA0C116B4C6A}"/>
              </a:ext>
            </a:extLst>
          </p:cNvPr>
          <p:cNvSpPr/>
          <p:nvPr/>
        </p:nvSpPr>
        <p:spPr>
          <a:xfrm>
            <a:off x="8740368" y="3979112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Days</a:t>
            </a:r>
          </a:p>
        </p:txBody>
      </p:sp>
    </p:spTree>
    <p:extLst>
      <p:ext uri="{BB962C8B-B14F-4D97-AF65-F5344CB8AC3E}">
        <p14:creationId xmlns:p14="http://schemas.microsoft.com/office/powerpoint/2010/main" val="352958553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5809"/>
            <a:ext cx="10608467" cy="1143000"/>
          </a:xfrm>
        </p:spPr>
        <p:txBody>
          <a:bodyPr>
            <a:noAutofit/>
          </a:bodyPr>
          <a:lstStyle/>
          <a:p>
            <a:r>
              <a:rPr lang="en-US" sz="4400" dirty="0"/>
              <a:t>Qubits: Background 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0" y="6394076"/>
            <a:ext cx="12192000" cy="485320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Quantum computer use quantum bits (qubits) to encode the information</a:t>
            </a:r>
          </a:p>
        </p:txBody>
      </p:sp>
      <p:pic>
        <p:nvPicPr>
          <p:cNvPr id="27" name="Qu Do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70802" y="1886604"/>
            <a:ext cx="5379014" cy="3931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919BD2-1531-41CA-925B-9DFA33EB04B0}"/>
              </a:ext>
            </a:extLst>
          </p:cNvPr>
          <p:cNvSpPr txBox="1"/>
          <p:nvPr/>
        </p:nvSpPr>
        <p:spPr>
          <a:xfrm>
            <a:off x="8488529" y="3667872"/>
            <a:ext cx="144142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Classical Bit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725721-7E4B-4DF5-8901-CE4A35687FE7}"/>
              </a:ext>
            </a:extLst>
          </p:cNvPr>
          <p:cNvSpPr txBox="1"/>
          <p:nvPr/>
        </p:nvSpPr>
        <p:spPr>
          <a:xfrm>
            <a:off x="8462881" y="3667872"/>
            <a:ext cx="1467068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Quantum Bit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773D0B3-9831-4084-B090-743F47B0A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555A5-0E93-4F30-B85D-02A9091AD82D}"/>
              </a:ext>
            </a:extLst>
          </p:cNvPr>
          <p:cNvSpPr txBox="1"/>
          <p:nvPr/>
        </p:nvSpPr>
        <p:spPr>
          <a:xfrm>
            <a:off x="141154" y="2113600"/>
            <a:ext cx="63018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State of a </a:t>
            </a:r>
            <a:r>
              <a:rPr lang="en-US" sz="2800" i="1" dirty="0"/>
              <a:t>Classical Bit</a:t>
            </a:r>
            <a:r>
              <a:rPr lang="en-US" sz="2800" dirty="0"/>
              <a:t> </a:t>
            </a:r>
          </a:p>
          <a:p>
            <a:r>
              <a:rPr lang="en-US" sz="2800" dirty="0">
                <a:sym typeface="Wingdings" panose="05000000000000000000" pitchFamily="2" charset="2"/>
              </a:rPr>
              <a:t> 1 or 0 two points on sphere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ym typeface="Wingdings" panose="05000000000000000000" pitchFamily="2" charset="2"/>
              </a:rPr>
              <a:t>State of a </a:t>
            </a:r>
            <a:r>
              <a:rPr lang="en-US" sz="2800" i="1" dirty="0">
                <a:sym typeface="Wingdings" panose="05000000000000000000" pitchFamily="2" charset="2"/>
              </a:rPr>
              <a:t>Quantum Bit 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>
                <a:sym typeface="Wingdings" panose="05000000000000000000" pitchFamily="2" charset="2"/>
              </a:rPr>
              <a:t>Any point on the sphere</a:t>
            </a:r>
          </a:p>
        </p:txBody>
      </p:sp>
    </p:spTree>
    <p:extLst>
      <p:ext uri="{BB962C8B-B14F-4D97-AF65-F5344CB8AC3E}">
        <p14:creationId xmlns:p14="http://schemas.microsoft.com/office/powerpoint/2010/main" val="979514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09"/>
            <a:ext cx="12072257" cy="1143000"/>
          </a:xfrm>
        </p:spPr>
        <p:txBody>
          <a:bodyPr>
            <a:noAutofit/>
          </a:bodyPr>
          <a:lstStyle/>
          <a:p>
            <a:r>
              <a:rPr lang="en-US" sz="4400" dirty="0"/>
              <a:t>Organization of Quantum Computer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0" y="6353734"/>
            <a:ext cx="12192000" cy="525661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Control Processor instructions to qubits, to manipulate qubit state</a:t>
            </a:r>
          </a:p>
        </p:txBody>
      </p:sp>
      <p:sp>
        <p:nvSpPr>
          <p:cNvPr id="428" name="Slide Number Placeholder 427">
            <a:extLst>
              <a:ext uri="{FF2B5EF4-FFF2-40B4-BE49-F238E27FC236}">
                <a16:creationId xmlns:a16="http://schemas.microsoft.com/office/drawing/2014/main" id="{625EBFF2-26E9-4B62-B41A-411FA8F99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5</a:t>
            </a:fld>
            <a:endParaRPr lang="en-US" dirty="0"/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080C94D6-65EA-40CF-B356-AE306788F33A}"/>
              </a:ext>
            </a:extLst>
          </p:cNvPr>
          <p:cNvSpPr txBox="1"/>
          <p:nvPr/>
        </p:nvSpPr>
        <p:spPr>
          <a:xfrm>
            <a:off x="4315412" y="5396898"/>
            <a:ext cx="40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Quantum Computer</a:t>
            </a: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C0028222-39D2-4FE6-A87A-C82B933DB494}"/>
              </a:ext>
            </a:extLst>
          </p:cNvPr>
          <p:cNvSpPr/>
          <p:nvPr/>
        </p:nvSpPr>
        <p:spPr>
          <a:xfrm>
            <a:off x="4744532" y="3300813"/>
            <a:ext cx="2729446" cy="11254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Control Processor</a:t>
            </a: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EE80DB11-64EC-43FA-9720-F206AB0C17BB}"/>
              </a:ext>
            </a:extLst>
          </p:cNvPr>
          <p:cNvSpPr/>
          <p:nvPr/>
        </p:nvSpPr>
        <p:spPr>
          <a:xfrm>
            <a:off x="4984425" y="4712424"/>
            <a:ext cx="2249661" cy="4897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Qubits</a:t>
            </a:r>
            <a:endParaRPr lang="en-US" dirty="0"/>
          </a:p>
        </p:txBody>
      </p: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8348195E-9D9E-4230-B03C-AB8A46B06781}"/>
              </a:ext>
            </a:extLst>
          </p:cNvPr>
          <p:cNvGrpSpPr/>
          <p:nvPr/>
        </p:nvGrpSpPr>
        <p:grpSpPr>
          <a:xfrm>
            <a:off x="5349994" y="4449110"/>
            <a:ext cx="1518521" cy="244880"/>
            <a:chOff x="4956194" y="4615164"/>
            <a:chExt cx="1334985" cy="236793"/>
          </a:xfrm>
        </p:grpSpPr>
        <p:cxnSp>
          <p:nvCxnSpPr>
            <p:cNvPr id="441" name="Straight Arrow Connector 440">
              <a:extLst>
                <a:ext uri="{FF2B5EF4-FFF2-40B4-BE49-F238E27FC236}">
                  <a16:creationId xmlns:a16="http://schemas.microsoft.com/office/drawing/2014/main" id="{0B490057-5532-483D-9132-B1E678BB9BFF}"/>
                </a:ext>
              </a:extLst>
            </p:cNvPr>
            <p:cNvCxnSpPr/>
            <p:nvPr/>
          </p:nvCxnSpPr>
          <p:spPr>
            <a:xfrm>
              <a:off x="6111383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Arrow Connector 441">
              <a:extLst>
                <a:ext uri="{FF2B5EF4-FFF2-40B4-BE49-F238E27FC236}">
                  <a16:creationId xmlns:a16="http://schemas.microsoft.com/office/drawing/2014/main" id="{9A03BC7A-7602-4ED9-A08C-8B6E2CB89541}"/>
                </a:ext>
              </a:extLst>
            </p:cNvPr>
            <p:cNvCxnSpPr/>
            <p:nvPr/>
          </p:nvCxnSpPr>
          <p:spPr>
            <a:xfrm>
              <a:off x="6291179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Arrow Connector 442">
              <a:extLst>
                <a:ext uri="{FF2B5EF4-FFF2-40B4-BE49-F238E27FC236}">
                  <a16:creationId xmlns:a16="http://schemas.microsoft.com/office/drawing/2014/main" id="{F5D5A671-0C0B-47BE-8A31-6B4AA992723B}"/>
                </a:ext>
              </a:extLst>
            </p:cNvPr>
            <p:cNvCxnSpPr/>
            <p:nvPr/>
          </p:nvCxnSpPr>
          <p:spPr>
            <a:xfrm>
              <a:off x="5758533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Arrow Connector 443">
              <a:extLst>
                <a:ext uri="{FF2B5EF4-FFF2-40B4-BE49-F238E27FC236}">
                  <a16:creationId xmlns:a16="http://schemas.microsoft.com/office/drawing/2014/main" id="{A53A43C9-3ABD-43DF-9545-E3CF8D9C270B}"/>
                </a:ext>
              </a:extLst>
            </p:cNvPr>
            <p:cNvCxnSpPr/>
            <p:nvPr/>
          </p:nvCxnSpPr>
          <p:spPr>
            <a:xfrm>
              <a:off x="5938329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Arrow Connector 444">
              <a:extLst>
                <a:ext uri="{FF2B5EF4-FFF2-40B4-BE49-F238E27FC236}">
                  <a16:creationId xmlns:a16="http://schemas.microsoft.com/office/drawing/2014/main" id="{ACEB14DE-12AF-4834-BC07-67AD6803604A}"/>
                </a:ext>
              </a:extLst>
            </p:cNvPr>
            <p:cNvCxnSpPr/>
            <p:nvPr/>
          </p:nvCxnSpPr>
          <p:spPr>
            <a:xfrm>
              <a:off x="5309044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>
              <a:extLst>
                <a:ext uri="{FF2B5EF4-FFF2-40B4-BE49-F238E27FC236}">
                  <a16:creationId xmlns:a16="http://schemas.microsoft.com/office/drawing/2014/main" id="{EABD687C-76FC-4DFB-AEA2-AF210F7AB711}"/>
                </a:ext>
              </a:extLst>
            </p:cNvPr>
            <p:cNvCxnSpPr/>
            <p:nvPr/>
          </p:nvCxnSpPr>
          <p:spPr>
            <a:xfrm>
              <a:off x="5488839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Arrow Connector 446">
              <a:extLst>
                <a:ext uri="{FF2B5EF4-FFF2-40B4-BE49-F238E27FC236}">
                  <a16:creationId xmlns:a16="http://schemas.microsoft.com/office/drawing/2014/main" id="{43B6DD50-5695-4658-8B88-DE0C4977760D}"/>
                </a:ext>
              </a:extLst>
            </p:cNvPr>
            <p:cNvCxnSpPr/>
            <p:nvPr/>
          </p:nvCxnSpPr>
          <p:spPr>
            <a:xfrm>
              <a:off x="4956194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Arrow Connector 447">
              <a:extLst>
                <a:ext uri="{FF2B5EF4-FFF2-40B4-BE49-F238E27FC236}">
                  <a16:creationId xmlns:a16="http://schemas.microsoft.com/office/drawing/2014/main" id="{4965E161-7480-4278-80AB-79954AF202B5}"/>
                </a:ext>
              </a:extLst>
            </p:cNvPr>
            <p:cNvCxnSpPr/>
            <p:nvPr/>
          </p:nvCxnSpPr>
          <p:spPr>
            <a:xfrm>
              <a:off x="5135990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6" name="Picture 435">
            <a:extLst>
              <a:ext uri="{FF2B5EF4-FFF2-40B4-BE49-F238E27FC236}">
                <a16:creationId xmlns:a16="http://schemas.microsoft.com/office/drawing/2014/main" id="{14168899-DDC6-4B76-815E-A24DE30FE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509" y="1929355"/>
            <a:ext cx="1184926" cy="823459"/>
          </a:xfrm>
          <a:prstGeom prst="rect">
            <a:avLst/>
          </a:prstGeom>
        </p:spPr>
      </p:pic>
      <p:pic>
        <p:nvPicPr>
          <p:cNvPr id="437" name="Picture 2" descr="Related image">
            <a:extLst>
              <a:ext uri="{FF2B5EF4-FFF2-40B4-BE49-F238E27FC236}">
                <a16:creationId xmlns:a16="http://schemas.microsoft.com/office/drawing/2014/main" id="{BD892922-50E6-4395-97F7-1C89869B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54" y="1784814"/>
            <a:ext cx="1306675" cy="10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8" name="Straight Arrow Connector 437">
            <a:extLst>
              <a:ext uri="{FF2B5EF4-FFF2-40B4-BE49-F238E27FC236}">
                <a16:creationId xmlns:a16="http://schemas.microsoft.com/office/drawing/2014/main" id="{45167EA6-9E85-4FCE-BFDD-07E53E7C68AB}"/>
              </a:ext>
            </a:extLst>
          </p:cNvPr>
          <p:cNvCxnSpPr>
            <a:cxnSpLocks/>
          </p:cNvCxnSpPr>
          <p:nvPr/>
        </p:nvCxnSpPr>
        <p:spPr>
          <a:xfrm>
            <a:off x="4955114" y="2388903"/>
            <a:ext cx="59939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" name="Arrow: Up-Down 439">
            <a:extLst>
              <a:ext uri="{FF2B5EF4-FFF2-40B4-BE49-F238E27FC236}">
                <a16:creationId xmlns:a16="http://schemas.microsoft.com/office/drawing/2014/main" id="{245894ED-77F9-489B-980E-57742FE9902D}"/>
              </a:ext>
            </a:extLst>
          </p:cNvPr>
          <p:cNvSpPr/>
          <p:nvPr/>
        </p:nvSpPr>
        <p:spPr>
          <a:xfrm>
            <a:off x="5910664" y="2727284"/>
            <a:ext cx="272422" cy="50556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7F2F5A11-CF37-4BC6-BD48-0867A113FD1A}"/>
              </a:ext>
            </a:extLst>
          </p:cNvPr>
          <p:cNvSpPr/>
          <p:nvPr/>
        </p:nvSpPr>
        <p:spPr>
          <a:xfrm>
            <a:off x="3904991" y="3161816"/>
            <a:ext cx="4011345" cy="1525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3B91083D-E856-4099-9FE0-0B7CCC078157}"/>
              </a:ext>
            </a:extLst>
          </p:cNvPr>
          <p:cNvSpPr/>
          <p:nvPr/>
        </p:nvSpPr>
        <p:spPr>
          <a:xfrm>
            <a:off x="3863954" y="1768639"/>
            <a:ext cx="4011345" cy="1525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96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51" grpId="0" animBg="1"/>
      <p:bldP spid="4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09"/>
            <a:ext cx="12072257" cy="1143000"/>
          </a:xfrm>
        </p:spPr>
        <p:txBody>
          <a:bodyPr>
            <a:noAutofit/>
          </a:bodyPr>
          <a:lstStyle/>
          <a:p>
            <a:r>
              <a:rPr lang="en-US" sz="4400" dirty="0"/>
              <a:t>Qubits are fickle </a:t>
            </a:r>
          </a:p>
        </p:txBody>
      </p:sp>
      <p:sp>
        <p:nvSpPr>
          <p:cNvPr id="428" name="Slide Number Placeholder 427">
            <a:extLst>
              <a:ext uri="{FF2B5EF4-FFF2-40B4-BE49-F238E27FC236}">
                <a16:creationId xmlns:a16="http://schemas.microsoft.com/office/drawing/2014/main" id="{625EBFF2-26E9-4B62-B41A-411FA8F99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6</a:t>
            </a:fld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A5D7B83-02FA-4342-9784-BC4BDE929F79}"/>
              </a:ext>
            </a:extLst>
          </p:cNvPr>
          <p:cNvSpPr/>
          <p:nvPr/>
        </p:nvSpPr>
        <p:spPr>
          <a:xfrm>
            <a:off x="0" y="6353735"/>
            <a:ext cx="12192000" cy="50426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Qubits are fickle, kept at extremely low temperature (~20mK) </a:t>
            </a:r>
          </a:p>
        </p:txBody>
      </p:sp>
      <p:sp>
        <p:nvSpPr>
          <p:cNvPr id="24" name="Content Placeholder 36">
            <a:extLst>
              <a:ext uri="{FF2B5EF4-FFF2-40B4-BE49-F238E27FC236}">
                <a16:creationId xmlns:a16="http://schemas.microsoft.com/office/drawing/2014/main" id="{4C7E7193-01BA-4B80-830F-0B45C6154BE4}"/>
              </a:ext>
            </a:extLst>
          </p:cNvPr>
          <p:cNvSpPr txBox="1">
            <a:spLocks/>
          </p:cNvSpPr>
          <p:nvPr/>
        </p:nvSpPr>
        <p:spPr>
          <a:xfrm>
            <a:off x="96727" y="1663594"/>
            <a:ext cx="3848192" cy="4196459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 quantization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small change in state lead to errors</a:t>
            </a:r>
          </a:p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sz="2800" dirty="0">
              <a:solidFill>
                <a:prstClr val="black"/>
              </a:solidFill>
              <a:latin typeface="Calibri"/>
              <a:sym typeface="Wingdings" panose="05000000000000000000" pitchFamily="2" charset="2"/>
            </a:endParaRPr>
          </a:p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  <a:sym typeface="Wingdings" panose="05000000000000000000" pitchFamily="2" charset="2"/>
              </a:rPr>
              <a:t> Room temperature  too noisy to operate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AFBEEB-9D4B-4F90-A1BD-3547C9516503}"/>
              </a:ext>
            </a:extLst>
          </p:cNvPr>
          <p:cNvCxnSpPr/>
          <p:nvPr/>
        </p:nvCxnSpPr>
        <p:spPr>
          <a:xfrm>
            <a:off x="6545427" y="2387629"/>
            <a:ext cx="21770" cy="1089959"/>
          </a:xfrm>
          <a:prstGeom prst="line">
            <a:avLst/>
          </a:prstGeom>
          <a:ln w="76200">
            <a:solidFill>
              <a:srgbClr val="669900"/>
            </a:solidFill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B5C4C2-9A7D-4C24-9519-BFA8F5FF9679}"/>
              </a:ext>
            </a:extLst>
          </p:cNvPr>
          <p:cNvSpPr txBox="1"/>
          <p:nvPr/>
        </p:nvSpPr>
        <p:spPr>
          <a:xfrm>
            <a:off x="6363791" y="170764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929BA0-1FB2-421A-9970-FE5DDAD7A8BA}"/>
              </a:ext>
            </a:extLst>
          </p:cNvPr>
          <p:cNvSpPr txBox="1"/>
          <p:nvPr/>
        </p:nvSpPr>
        <p:spPr>
          <a:xfrm>
            <a:off x="6374676" y="46633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0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0555BD-AFEA-4DEC-B749-02B74E3502A6}"/>
              </a:ext>
            </a:extLst>
          </p:cNvPr>
          <p:cNvCxnSpPr/>
          <p:nvPr/>
        </p:nvCxnSpPr>
        <p:spPr>
          <a:xfrm flipV="1">
            <a:off x="6567197" y="3518746"/>
            <a:ext cx="0" cy="1021283"/>
          </a:xfrm>
          <a:prstGeom prst="line">
            <a:avLst/>
          </a:prstGeom>
          <a:ln w="762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89DC062-0A80-4DFD-BC0F-B2ABEBD3B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95" y="1663594"/>
            <a:ext cx="2792729" cy="339282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76D978C-2114-47E6-A875-908586200200}"/>
              </a:ext>
            </a:extLst>
          </p:cNvPr>
          <p:cNvCxnSpPr>
            <a:cxnSpLocks/>
          </p:cNvCxnSpPr>
          <p:nvPr/>
        </p:nvCxnSpPr>
        <p:spPr>
          <a:xfrm>
            <a:off x="9843248" y="2557955"/>
            <a:ext cx="188511" cy="962148"/>
          </a:xfrm>
          <a:prstGeom prst="line">
            <a:avLst/>
          </a:prstGeom>
          <a:ln w="38100">
            <a:solidFill>
              <a:srgbClr val="669900"/>
            </a:solidFill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17B1F6-1CF8-4F98-A6AC-C61AB2B695FC}"/>
              </a:ext>
            </a:extLst>
          </p:cNvPr>
          <p:cNvCxnSpPr>
            <a:cxnSpLocks/>
          </p:cNvCxnSpPr>
          <p:nvPr/>
        </p:nvCxnSpPr>
        <p:spPr>
          <a:xfrm flipH="1">
            <a:off x="10031760" y="2545726"/>
            <a:ext cx="194730" cy="998835"/>
          </a:xfrm>
          <a:prstGeom prst="line">
            <a:avLst/>
          </a:prstGeom>
          <a:ln w="38100">
            <a:solidFill>
              <a:srgbClr val="FF0000"/>
            </a:solidFill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1B5D331-D765-453E-8233-41C4C0A6DAFC}"/>
              </a:ext>
            </a:extLst>
          </p:cNvPr>
          <p:cNvSpPr txBox="1"/>
          <p:nvPr/>
        </p:nvSpPr>
        <p:spPr>
          <a:xfrm>
            <a:off x="5696651" y="5331945"/>
            <a:ext cx="1863011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Classical Bit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F7EE0A-DC75-43A5-8A88-A6D594E9F2AB}"/>
              </a:ext>
            </a:extLst>
          </p:cNvPr>
          <p:cNvSpPr txBox="1"/>
          <p:nvPr/>
        </p:nvSpPr>
        <p:spPr>
          <a:xfrm>
            <a:off x="9100253" y="5308465"/>
            <a:ext cx="1895071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Quantum Bit</a:t>
            </a:r>
          </a:p>
        </p:txBody>
      </p:sp>
    </p:spTree>
    <p:extLst>
      <p:ext uri="{BB962C8B-B14F-4D97-AF65-F5344CB8AC3E}">
        <p14:creationId xmlns:p14="http://schemas.microsoft.com/office/powerpoint/2010/main" val="553949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" y="196814"/>
            <a:ext cx="10619559" cy="1143000"/>
          </a:xfrm>
        </p:spPr>
        <p:txBody>
          <a:bodyPr>
            <a:noAutofit/>
          </a:bodyPr>
          <a:lstStyle/>
          <a:p>
            <a:r>
              <a:rPr lang="en-US" sz="4400" dirty="0"/>
              <a:t>Todays Quantum Computer </a:t>
            </a:r>
          </a:p>
        </p:txBody>
      </p:sp>
      <p:pic>
        <p:nvPicPr>
          <p:cNvPr id="1042" name="Picture 18" descr="Image result for IBM quantum compu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 r="1"/>
          <a:stretch/>
        </p:blipFill>
        <p:spPr bwMode="auto">
          <a:xfrm>
            <a:off x="-90538" y="0"/>
            <a:ext cx="740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E803B9-7F8F-446B-8257-2E208FEF6932}"/>
              </a:ext>
            </a:extLst>
          </p:cNvPr>
          <p:cNvSpPr txBox="1"/>
          <p:nvPr/>
        </p:nvSpPr>
        <p:spPr>
          <a:xfrm>
            <a:off x="1788087" y="5116606"/>
            <a:ext cx="7873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20mK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BDEE0C-48AD-4C5F-AFA1-24DC9FB4079F}"/>
              </a:ext>
            </a:extLst>
          </p:cNvPr>
          <p:cNvSpPr txBox="1"/>
          <p:nvPr/>
        </p:nvSpPr>
        <p:spPr>
          <a:xfrm>
            <a:off x="1063529" y="658888"/>
            <a:ext cx="223651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Dilution Refrigerator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2C0DA4-0441-423D-A1EB-B619AFD3773C}"/>
              </a:ext>
            </a:extLst>
          </p:cNvPr>
          <p:cNvGrpSpPr/>
          <p:nvPr/>
        </p:nvGrpSpPr>
        <p:grpSpPr>
          <a:xfrm>
            <a:off x="1737661" y="1536628"/>
            <a:ext cx="10324351" cy="3531820"/>
            <a:chOff x="3939989" y="1925890"/>
            <a:chExt cx="10324351" cy="35318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75E23F5-4762-4C29-8E1D-5515F83FA8DB}"/>
                </a:ext>
              </a:extLst>
            </p:cNvPr>
            <p:cNvGrpSpPr/>
            <p:nvPr/>
          </p:nvGrpSpPr>
          <p:grpSpPr>
            <a:xfrm>
              <a:off x="3939989" y="1925890"/>
              <a:ext cx="10266106" cy="3439487"/>
              <a:chOff x="3939989" y="1925890"/>
              <a:chExt cx="10266106" cy="3439487"/>
            </a:xfrm>
          </p:grpSpPr>
          <p:pic>
            <p:nvPicPr>
              <p:cNvPr id="1032" name="Picture 8" descr="Related image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74" r="10905"/>
              <a:stretch/>
            </p:blipFill>
            <p:spPr bwMode="auto">
              <a:xfrm>
                <a:off x="10076032" y="1925890"/>
                <a:ext cx="4130063" cy="3070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9134E71-7C0E-44C2-BF27-4D7B14E13B39}"/>
                  </a:ext>
                </a:extLst>
              </p:cNvPr>
              <p:cNvSpPr/>
              <p:nvPr/>
            </p:nvSpPr>
            <p:spPr>
              <a:xfrm>
                <a:off x="3939989" y="4867836"/>
                <a:ext cx="894229" cy="497541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Qubits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FCFBEF5-8D78-411C-BFD8-F32CABBB1C5A}"/>
                </a:ext>
              </a:extLst>
            </p:cNvPr>
            <p:cNvSpPr txBox="1"/>
            <p:nvPr/>
          </p:nvSpPr>
          <p:spPr>
            <a:xfrm>
              <a:off x="10076032" y="4996045"/>
              <a:ext cx="4188308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5 Qubit Chip (IBM)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EF13326-A989-43A3-9D25-5FCBD8780A06}"/>
              </a:ext>
            </a:extLst>
          </p:cNvPr>
          <p:cNvSpPr txBox="1"/>
          <p:nvPr/>
        </p:nvSpPr>
        <p:spPr>
          <a:xfrm>
            <a:off x="7318560" y="1108981"/>
            <a:ext cx="48734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5 Qubit Chip (IBM)</a:t>
            </a:r>
          </a:p>
        </p:txBody>
      </p:sp>
    </p:spTree>
    <p:extLst>
      <p:ext uri="{BB962C8B-B14F-4D97-AF65-F5344CB8AC3E}">
        <p14:creationId xmlns:p14="http://schemas.microsoft.com/office/powerpoint/2010/main" val="698368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4" y="64722"/>
            <a:ext cx="11847868" cy="1143000"/>
          </a:xfrm>
        </p:spPr>
        <p:txBody>
          <a:bodyPr>
            <a:noAutofit/>
          </a:bodyPr>
          <a:lstStyle/>
          <a:p>
            <a:br>
              <a:rPr lang="en-US" sz="4400" dirty="0"/>
            </a:br>
            <a:r>
              <a:rPr lang="en-US" sz="4400" dirty="0"/>
              <a:t>Cryogenic Control Processor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20750" y="-1199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7" name="Rectangle: Rounded Corners 6"/>
          <p:cNvSpPr/>
          <p:nvPr/>
        </p:nvSpPr>
        <p:spPr>
          <a:xfrm>
            <a:off x="0" y="5956327"/>
            <a:ext cx="12192000" cy="89628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US" sz="2800" b="1" kern="0" dirty="0">
                <a:solidFill>
                  <a:schemeClr val="tx1"/>
                </a:solidFill>
              </a:rPr>
              <a:t>Cryogenic Control Processor is essential for scalable Quantum Computer </a:t>
            </a:r>
          </a:p>
          <a:p>
            <a:pPr lvl="0" algn="ctr">
              <a:defRPr/>
            </a:pPr>
            <a:r>
              <a:rPr lang="en-US" b="1" kern="0" dirty="0">
                <a:solidFill>
                  <a:schemeClr val="tx1"/>
                </a:solidFill>
              </a:rPr>
              <a:t>(Ref: Cryogenic Control Architecture for Large-Scale Quantum Computing by  </a:t>
            </a:r>
            <a:r>
              <a:rPr lang="en-US" b="1" kern="0" dirty="0" err="1">
                <a:solidFill>
                  <a:schemeClr val="tx1"/>
                </a:solidFill>
              </a:rPr>
              <a:t>Hornibrook</a:t>
            </a:r>
            <a:r>
              <a:rPr lang="en-US" b="1" kern="0" dirty="0">
                <a:solidFill>
                  <a:schemeClr val="tx1"/>
                </a:solidFill>
              </a:rPr>
              <a:t> et. al)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422467" y="1787474"/>
            <a:ext cx="6867551" cy="3682092"/>
            <a:chOff x="-12190561" y="4882768"/>
            <a:chExt cx="9772650" cy="4981288"/>
          </a:xfrm>
        </p:grpSpPr>
        <p:sp>
          <p:nvSpPr>
            <p:cNvPr id="6" name="Rectangle 5"/>
            <p:cNvSpPr/>
            <p:nvPr/>
          </p:nvSpPr>
          <p:spPr>
            <a:xfrm>
              <a:off x="-12190561" y="4882768"/>
              <a:ext cx="9772650" cy="4895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-9141654" y="5164080"/>
              <a:ext cx="2946418" cy="122984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Control Processor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-8648155" y="6347372"/>
              <a:ext cx="2135224" cy="2306451"/>
              <a:chOff x="-2044395" y="5836143"/>
              <a:chExt cx="2292366" cy="287211"/>
            </a:xfrm>
          </p:grpSpPr>
          <p:cxnSp>
            <p:nvCxnSpPr>
              <p:cNvPr id="82" name="Straight Arrow Connector 81"/>
              <p:cNvCxnSpPr/>
              <p:nvPr/>
            </p:nvCxnSpPr>
            <p:spPr>
              <a:xfrm>
                <a:off x="247971" y="5836143"/>
                <a:ext cx="0" cy="287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-573584" y="5836144"/>
                <a:ext cx="0" cy="287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>
                <a:off x="-1290650" y="5836144"/>
                <a:ext cx="0" cy="287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>
                <a:off x="-2044395" y="5836145"/>
                <a:ext cx="0" cy="287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>
              <a:off x="-8965597" y="8653807"/>
              <a:ext cx="2770375" cy="541774"/>
              <a:chOff x="5028342" y="4896038"/>
              <a:chExt cx="1763202" cy="349250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5028342" y="4896038"/>
                <a:ext cx="342092" cy="34925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5485592" y="4896038"/>
                <a:ext cx="342092" cy="34925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5956704" y="4896038"/>
                <a:ext cx="342092" cy="34925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6449452" y="4896038"/>
                <a:ext cx="342092" cy="34925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-9093664" y="9211273"/>
              <a:ext cx="3173452" cy="57915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Qubits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-5908072" y="9156222"/>
              <a:ext cx="1599509" cy="707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20mK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6078322" y="5394529"/>
              <a:ext cx="1496311" cy="70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300K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026294" y="4453908"/>
            <a:ext cx="3065527" cy="525077"/>
            <a:chOff x="913484" y="5446411"/>
            <a:chExt cx="3065527" cy="525077"/>
          </a:xfrm>
        </p:grpSpPr>
        <p:grpSp>
          <p:nvGrpSpPr>
            <p:cNvPr id="11" name="Group 10"/>
            <p:cNvGrpSpPr/>
            <p:nvPr/>
          </p:nvGrpSpPr>
          <p:grpSpPr>
            <a:xfrm>
              <a:off x="2448145" y="5446411"/>
              <a:ext cx="1530866" cy="516386"/>
              <a:chOff x="1963373" y="5284242"/>
              <a:chExt cx="1777884" cy="71845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963373" y="5284242"/>
                <a:ext cx="1777884" cy="7184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2065342" y="5341157"/>
                <a:ext cx="1675914" cy="592452"/>
                <a:chOff x="-8229118" y="798040"/>
                <a:chExt cx="3075175" cy="846574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-8229118" y="7980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58" name="Oval 57"/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-8076718" y="9504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63" name="Oval 62"/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/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7" name="Group 66"/>
                <p:cNvGrpSpPr/>
                <p:nvPr/>
              </p:nvGrpSpPr>
              <p:grpSpPr>
                <a:xfrm>
                  <a:off x="-7924318" y="11028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68" name="Oval 67"/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15" name="Group 114"/>
            <p:cNvGrpSpPr/>
            <p:nvPr/>
          </p:nvGrpSpPr>
          <p:grpSpPr>
            <a:xfrm>
              <a:off x="913484" y="5455102"/>
              <a:ext cx="1530866" cy="516386"/>
              <a:chOff x="1963373" y="5284242"/>
              <a:chExt cx="1777884" cy="718452"/>
            </a:xfrm>
          </p:grpSpPr>
          <p:sp>
            <p:nvSpPr>
              <p:cNvPr id="128" name="Rectangle 127"/>
              <p:cNvSpPr/>
              <p:nvPr/>
            </p:nvSpPr>
            <p:spPr>
              <a:xfrm>
                <a:off x="1963373" y="5284242"/>
                <a:ext cx="1777884" cy="7184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/>
              <p:cNvGrpSpPr/>
              <p:nvPr/>
            </p:nvGrpSpPr>
            <p:grpSpPr>
              <a:xfrm>
                <a:off x="2065342" y="5341157"/>
                <a:ext cx="1675914" cy="592452"/>
                <a:chOff x="-8229118" y="798040"/>
                <a:chExt cx="3075175" cy="846574"/>
              </a:xfrm>
            </p:grpSpPr>
            <p:grpSp>
              <p:nvGrpSpPr>
                <p:cNvPr id="150" name="Group 149"/>
                <p:cNvGrpSpPr/>
                <p:nvPr/>
              </p:nvGrpSpPr>
              <p:grpSpPr>
                <a:xfrm>
                  <a:off x="-8229118" y="7980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164" name="Oval 163"/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Oval 164"/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Oval 165"/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Oval 166"/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1" name="Group 150"/>
                <p:cNvGrpSpPr/>
                <p:nvPr/>
              </p:nvGrpSpPr>
              <p:grpSpPr>
                <a:xfrm>
                  <a:off x="-8076718" y="9504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160" name="Oval 159"/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Oval 160"/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Oval 161"/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Oval 162"/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2" name="Group 151"/>
                <p:cNvGrpSpPr/>
                <p:nvPr/>
              </p:nvGrpSpPr>
              <p:grpSpPr>
                <a:xfrm>
                  <a:off x="-7924318" y="1102840"/>
                  <a:ext cx="2770375" cy="541774"/>
                  <a:chOff x="5028342" y="4896038"/>
                  <a:chExt cx="1763202" cy="349250"/>
                </a:xfrm>
              </p:grpSpPr>
              <p:sp>
                <p:nvSpPr>
                  <p:cNvPr id="153" name="Oval 152"/>
                  <p:cNvSpPr/>
                  <p:nvPr/>
                </p:nvSpPr>
                <p:spPr>
                  <a:xfrm>
                    <a:off x="502834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/>
                  <p:cNvSpPr/>
                  <p:nvPr/>
                </p:nvSpPr>
                <p:spPr>
                  <a:xfrm>
                    <a:off x="548559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5956704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/>
                  <p:cNvSpPr/>
                  <p:nvPr/>
                </p:nvSpPr>
                <p:spPr>
                  <a:xfrm>
                    <a:off x="6449452" y="4896038"/>
                    <a:ext cx="342092" cy="349250"/>
                  </a:xfrm>
                  <a:prstGeom prst="ellipse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79" name="Group 78"/>
          <p:cNvGrpSpPr/>
          <p:nvPr/>
        </p:nvGrpSpPr>
        <p:grpSpPr>
          <a:xfrm>
            <a:off x="144137" y="3128730"/>
            <a:ext cx="5409402" cy="1854425"/>
            <a:chOff x="-9484609" y="14277592"/>
            <a:chExt cx="5409402" cy="2158233"/>
          </a:xfrm>
        </p:grpSpPr>
        <p:grpSp>
          <p:nvGrpSpPr>
            <p:cNvPr id="77" name="Group 76"/>
            <p:cNvGrpSpPr/>
            <p:nvPr/>
          </p:nvGrpSpPr>
          <p:grpSpPr>
            <a:xfrm>
              <a:off x="-9484609" y="14277592"/>
              <a:ext cx="4808354" cy="2158233"/>
              <a:chOff x="-9656804" y="14238996"/>
              <a:chExt cx="4808354" cy="2158233"/>
            </a:xfrm>
          </p:grpSpPr>
          <p:sp>
            <p:nvSpPr>
              <p:cNvPr id="74" name="Multiplication Sign 73"/>
              <p:cNvSpPr/>
              <p:nvPr/>
            </p:nvSpPr>
            <p:spPr>
              <a:xfrm>
                <a:off x="-6574597" y="15648003"/>
                <a:ext cx="922261" cy="749226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Multiplication Sign 74"/>
              <p:cNvSpPr/>
              <p:nvPr/>
            </p:nvSpPr>
            <p:spPr>
              <a:xfrm>
                <a:off x="-7535001" y="15648002"/>
                <a:ext cx="922261" cy="749226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Multiplication Sign 75"/>
              <p:cNvSpPr/>
              <p:nvPr/>
            </p:nvSpPr>
            <p:spPr>
              <a:xfrm>
                <a:off x="-5770711" y="15648001"/>
                <a:ext cx="922261" cy="749228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9656804" y="14238996"/>
                <a:ext cx="1996944" cy="1410272"/>
              </a:xfrm>
              <a:prstGeom prst="rect">
                <a:avLst/>
              </a:prstGeom>
            </p:spPr>
          </p:pic>
        </p:grpSp>
        <p:sp>
          <p:nvSpPr>
            <p:cNvPr id="78" name="TextBox 77"/>
            <p:cNvSpPr txBox="1"/>
            <p:nvPr/>
          </p:nvSpPr>
          <p:spPr>
            <a:xfrm>
              <a:off x="-7508001" y="14490408"/>
              <a:ext cx="3432794" cy="9671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Metal Wires</a:t>
              </a:r>
            </a:p>
            <a:p>
              <a:pPr algn="ctr"/>
              <a:r>
                <a:rPr lang="en-US" sz="2400" dirty="0">
                  <a:sym typeface="Wingdings" panose="05000000000000000000" pitchFamily="2" charset="2"/>
                </a:rPr>
                <a:t> </a:t>
              </a:r>
              <a:r>
                <a:rPr lang="en-US" sz="2400" dirty="0"/>
                <a:t>Thermal Leakage 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4E90D4-6281-479F-9FCB-093ACC424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368C00-38C8-4020-AE33-B3F182D8C23C}"/>
              </a:ext>
            </a:extLst>
          </p:cNvPr>
          <p:cNvGrpSpPr/>
          <p:nvPr/>
        </p:nvGrpSpPr>
        <p:grpSpPr>
          <a:xfrm>
            <a:off x="6153541" y="1891247"/>
            <a:ext cx="5725639" cy="3700663"/>
            <a:chOff x="6417026" y="2455053"/>
            <a:chExt cx="5725639" cy="3700663"/>
          </a:xfrm>
        </p:grpSpPr>
        <p:sp>
          <p:nvSpPr>
            <p:cNvPr id="157" name="Rectangle 156"/>
            <p:cNvSpPr/>
            <p:nvPr/>
          </p:nvSpPr>
          <p:spPr>
            <a:xfrm>
              <a:off x="6417026" y="2455053"/>
              <a:ext cx="5725639" cy="3700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069280" y="2913071"/>
              <a:ext cx="586380" cy="2229515"/>
              <a:chOff x="-2044395" y="5836143"/>
              <a:chExt cx="2169366" cy="287211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>
                <a:off x="124971" y="5836143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-598151" y="5836144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-1321273" y="5836144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-2044395" y="5836145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Rectangle 43"/>
            <p:cNvSpPr/>
            <p:nvPr/>
          </p:nvSpPr>
          <p:spPr>
            <a:xfrm>
              <a:off x="7650052" y="5602816"/>
              <a:ext cx="3150769" cy="41308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Qubits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927286" y="5460040"/>
              <a:ext cx="776931" cy="602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20mK</a:t>
              </a: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8851120" y="2913072"/>
              <a:ext cx="586380" cy="2229498"/>
              <a:chOff x="-2112257" y="5836143"/>
              <a:chExt cx="2288670" cy="287211"/>
            </a:xfrm>
          </p:grpSpPr>
          <p:cxnSp>
            <p:nvCxnSpPr>
              <p:cNvPr id="118" name="Straight Arrow Connector 117"/>
              <p:cNvCxnSpPr/>
              <p:nvPr/>
            </p:nvCxnSpPr>
            <p:spPr>
              <a:xfrm>
                <a:off x="176413" y="5836143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>
                <a:off x="-586477" y="5836144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/>
              <p:nvPr/>
            </p:nvCxnSpPr>
            <p:spPr>
              <a:xfrm>
                <a:off x="-1349367" y="5836144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>
                <a:off x="-2112257" y="5836145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49A5701-3884-4AC1-AA54-76BC3D416F3B}"/>
                </a:ext>
              </a:extLst>
            </p:cNvPr>
            <p:cNvGrpSpPr/>
            <p:nvPr/>
          </p:nvGrpSpPr>
          <p:grpSpPr>
            <a:xfrm>
              <a:off x="9183085" y="5240700"/>
              <a:ext cx="1617736" cy="313419"/>
              <a:chOff x="8156103" y="4785693"/>
              <a:chExt cx="2121687" cy="726346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4D127ECE-09C4-4BBD-A03D-67247C38D79C}"/>
                  </a:ext>
                </a:extLst>
              </p:cNvPr>
              <p:cNvGrpSpPr/>
              <p:nvPr/>
            </p:nvGrpSpPr>
            <p:grpSpPr>
              <a:xfrm>
                <a:off x="8156103" y="4785693"/>
                <a:ext cx="873707" cy="375652"/>
                <a:chOff x="5028342" y="4896038"/>
                <a:chExt cx="1763202" cy="349250"/>
              </a:xfrm>
            </p:grpSpPr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B2B2DAF1-3B2B-4169-88F5-D6E1AF123633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Oval 245">
                  <a:extLst>
                    <a:ext uri="{FF2B5EF4-FFF2-40B4-BE49-F238E27FC236}">
                      <a16:creationId xmlns:a16="http://schemas.microsoft.com/office/drawing/2014/main" id="{DA347F66-B91E-489B-AC5B-D61F00C60C11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7FD18258-51E6-44DE-9BBF-8588B11B6379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Oval 247">
                  <a:extLst>
                    <a:ext uri="{FF2B5EF4-FFF2-40B4-BE49-F238E27FC236}">
                      <a16:creationId xmlns:a16="http://schemas.microsoft.com/office/drawing/2014/main" id="{31410C8D-0DA3-4061-B0F9-A02DCFA9A82E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A870BC7D-19F3-4474-A1D5-666F59D3B125}"/>
                  </a:ext>
                </a:extLst>
              </p:cNvPr>
              <p:cNvGrpSpPr/>
              <p:nvPr/>
            </p:nvGrpSpPr>
            <p:grpSpPr>
              <a:xfrm>
                <a:off x="9146466" y="4785693"/>
                <a:ext cx="873707" cy="375652"/>
                <a:chOff x="5028342" y="4896038"/>
                <a:chExt cx="1763202" cy="349250"/>
              </a:xfrm>
            </p:grpSpPr>
            <p:sp>
              <p:nvSpPr>
                <p:cNvPr id="241" name="Oval 240">
                  <a:extLst>
                    <a:ext uri="{FF2B5EF4-FFF2-40B4-BE49-F238E27FC236}">
                      <a16:creationId xmlns:a16="http://schemas.microsoft.com/office/drawing/2014/main" id="{635DF506-12A1-4FD9-9F25-0BAE628F3FA7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Oval 241">
                  <a:extLst>
                    <a:ext uri="{FF2B5EF4-FFF2-40B4-BE49-F238E27FC236}">
                      <a16:creationId xmlns:a16="http://schemas.microsoft.com/office/drawing/2014/main" id="{8B51ED1E-C353-455A-A7D6-8FC54E3614CD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Oval 242">
                  <a:extLst>
                    <a:ext uri="{FF2B5EF4-FFF2-40B4-BE49-F238E27FC236}">
                      <a16:creationId xmlns:a16="http://schemas.microsoft.com/office/drawing/2014/main" id="{6689B1BA-5AB3-444F-B422-DB73B925D2D4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5FC3D304-B042-46B7-A2DA-E9E1F230E99D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004A825F-2218-4271-BBF7-14313B447EDB}"/>
                  </a:ext>
                </a:extLst>
              </p:cNvPr>
              <p:cNvGrpSpPr/>
              <p:nvPr/>
            </p:nvGrpSpPr>
            <p:grpSpPr>
              <a:xfrm>
                <a:off x="8284912" y="4961040"/>
                <a:ext cx="873707" cy="375652"/>
                <a:chOff x="5028342" y="4896038"/>
                <a:chExt cx="1763202" cy="349250"/>
              </a:xfrm>
            </p:grpSpPr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78A89123-B2FC-498F-8F0C-91F0AA05AD33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DFA0AFBA-10DD-4048-9759-1A2E8B9977F3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745D1ADF-F722-4F26-A89C-87C8FBB9FA9B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Oval 239">
                  <a:extLst>
                    <a:ext uri="{FF2B5EF4-FFF2-40B4-BE49-F238E27FC236}">
                      <a16:creationId xmlns:a16="http://schemas.microsoft.com/office/drawing/2014/main" id="{66589D1F-F5EE-4E10-865F-0D6ED90B04B9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AE448F1E-BC92-422A-BC14-F0C632E8B2DF}"/>
                  </a:ext>
                </a:extLst>
              </p:cNvPr>
              <p:cNvGrpSpPr/>
              <p:nvPr/>
            </p:nvGrpSpPr>
            <p:grpSpPr>
              <a:xfrm>
                <a:off x="9275275" y="4961040"/>
                <a:ext cx="873707" cy="375652"/>
                <a:chOff x="5028342" y="4896038"/>
                <a:chExt cx="1763202" cy="349250"/>
              </a:xfrm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80BA81F-053D-43BB-A022-49E47733F87E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96CB8286-2FEC-4810-8936-6D63BAC1DD86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Oval 234">
                  <a:extLst>
                    <a:ext uri="{FF2B5EF4-FFF2-40B4-BE49-F238E27FC236}">
                      <a16:creationId xmlns:a16="http://schemas.microsoft.com/office/drawing/2014/main" id="{859A0145-6877-4649-ABD9-819525FAEE89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D5E495F2-4F6A-4616-93F5-7DDF67594BE1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D62A8D32-8069-4495-ACBA-BC697443539E}"/>
                  </a:ext>
                </a:extLst>
              </p:cNvPr>
              <p:cNvGrpSpPr/>
              <p:nvPr/>
            </p:nvGrpSpPr>
            <p:grpSpPr>
              <a:xfrm>
                <a:off x="8413720" y="5136387"/>
                <a:ext cx="873707" cy="375652"/>
                <a:chOff x="5028342" y="4896038"/>
                <a:chExt cx="1763202" cy="349250"/>
              </a:xfrm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3333E033-E670-4E26-A7BC-FEBF463A8C4A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6271DFF4-082F-4CE6-B5E2-1E2BDC617CBC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D002E4DB-C81C-4051-BD5D-5FC115B11E4C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49F0D321-B73A-4FD5-8D4E-DE3D6FF4CCD7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5075E876-96C8-4FC1-ABE6-A94617A8D5DC}"/>
                  </a:ext>
                </a:extLst>
              </p:cNvPr>
              <p:cNvGrpSpPr/>
              <p:nvPr/>
            </p:nvGrpSpPr>
            <p:grpSpPr>
              <a:xfrm>
                <a:off x="9404083" y="5136387"/>
                <a:ext cx="873707" cy="375652"/>
                <a:chOff x="5028342" y="4896038"/>
                <a:chExt cx="1763202" cy="349250"/>
              </a:xfrm>
            </p:grpSpPr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572E405E-8036-4058-9A18-1F8D85D5AD7A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8808725E-471E-428B-9EEE-5AAB5D1F82CC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CF0BF586-49FB-41EE-9741-303EACDEF5AE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81B329CA-3744-4756-B1BC-CAE654D4D901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0BA26240-F706-4193-B252-79ABEDDA0FC8}"/>
                </a:ext>
              </a:extLst>
            </p:cNvPr>
            <p:cNvGrpSpPr/>
            <p:nvPr/>
          </p:nvGrpSpPr>
          <p:grpSpPr>
            <a:xfrm>
              <a:off x="7650052" y="5218250"/>
              <a:ext cx="1617736" cy="313419"/>
              <a:chOff x="8156103" y="4785693"/>
              <a:chExt cx="2121687" cy="726346"/>
            </a:xfrm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7BAF1737-D49D-4C27-B6BB-2C796DBECE29}"/>
                  </a:ext>
                </a:extLst>
              </p:cNvPr>
              <p:cNvGrpSpPr/>
              <p:nvPr/>
            </p:nvGrpSpPr>
            <p:grpSpPr>
              <a:xfrm>
                <a:off x="8156103" y="4785693"/>
                <a:ext cx="873707" cy="375652"/>
                <a:chOff x="5028342" y="4896038"/>
                <a:chExt cx="1763202" cy="349250"/>
              </a:xfrm>
            </p:grpSpPr>
            <p:sp>
              <p:nvSpPr>
                <p:cNvPr id="276" name="Oval 275">
                  <a:extLst>
                    <a:ext uri="{FF2B5EF4-FFF2-40B4-BE49-F238E27FC236}">
                      <a16:creationId xmlns:a16="http://schemas.microsoft.com/office/drawing/2014/main" id="{D570641C-0603-414B-B00B-127058A9598B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2AD0F57A-4E00-4C85-9E9E-DF2F79E4F268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074B9504-4C78-4A76-898C-CEE3A706311D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2CC5433A-71F5-49F6-B7A9-E347B44494BB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751FF299-0CAA-4282-855B-9BC551E09AE5}"/>
                  </a:ext>
                </a:extLst>
              </p:cNvPr>
              <p:cNvGrpSpPr/>
              <p:nvPr/>
            </p:nvGrpSpPr>
            <p:grpSpPr>
              <a:xfrm>
                <a:off x="9146466" y="4785693"/>
                <a:ext cx="873707" cy="375652"/>
                <a:chOff x="5028342" y="4896038"/>
                <a:chExt cx="1763202" cy="349250"/>
              </a:xfrm>
            </p:grpSpPr>
            <p:sp>
              <p:nvSpPr>
                <p:cNvPr id="272" name="Oval 271">
                  <a:extLst>
                    <a:ext uri="{FF2B5EF4-FFF2-40B4-BE49-F238E27FC236}">
                      <a16:creationId xmlns:a16="http://schemas.microsoft.com/office/drawing/2014/main" id="{AF782FC9-2155-44CE-A734-F0C5D8146BDF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1C8444A0-8D97-491D-8D5E-0A7A73062ACB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Oval 273">
                  <a:extLst>
                    <a:ext uri="{FF2B5EF4-FFF2-40B4-BE49-F238E27FC236}">
                      <a16:creationId xmlns:a16="http://schemas.microsoft.com/office/drawing/2014/main" id="{1CAA04B1-98CA-4004-99A4-C9E2356DB521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A0C970CE-403B-4611-8C1F-727F5D2864D8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1EA3B10F-9FB7-431E-A104-277E46A4A2FD}"/>
                  </a:ext>
                </a:extLst>
              </p:cNvPr>
              <p:cNvGrpSpPr/>
              <p:nvPr/>
            </p:nvGrpSpPr>
            <p:grpSpPr>
              <a:xfrm>
                <a:off x="8284912" y="4961040"/>
                <a:ext cx="873707" cy="375652"/>
                <a:chOff x="5028342" y="4896038"/>
                <a:chExt cx="1763202" cy="349250"/>
              </a:xfrm>
            </p:grpSpPr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01F7000D-1B23-432C-AC7A-91DBCC010FA3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916025A7-9560-4384-9F3A-692B1901647B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512A2D0A-9549-47B7-9610-F58AF8BE5DD1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Oval 270">
                  <a:extLst>
                    <a:ext uri="{FF2B5EF4-FFF2-40B4-BE49-F238E27FC236}">
                      <a16:creationId xmlns:a16="http://schemas.microsoft.com/office/drawing/2014/main" id="{650902AF-C500-44D1-8833-5EEFFC742313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F8169B1D-7EAD-4674-867D-CE3996910B81}"/>
                  </a:ext>
                </a:extLst>
              </p:cNvPr>
              <p:cNvGrpSpPr/>
              <p:nvPr/>
            </p:nvGrpSpPr>
            <p:grpSpPr>
              <a:xfrm>
                <a:off x="9275275" y="4961040"/>
                <a:ext cx="873707" cy="375652"/>
                <a:chOff x="5028342" y="4896038"/>
                <a:chExt cx="1763202" cy="349250"/>
              </a:xfrm>
            </p:grpSpPr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3EA6611A-DE36-40B8-BA38-67BBB3745F4E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33FA92F2-B0F7-4F29-92FE-596937739287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E5F90064-B6CE-4518-9FD5-A423D8CC2AE6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Oval 266">
                  <a:extLst>
                    <a:ext uri="{FF2B5EF4-FFF2-40B4-BE49-F238E27FC236}">
                      <a16:creationId xmlns:a16="http://schemas.microsoft.com/office/drawing/2014/main" id="{3B239165-03F3-4049-AF62-3FA7A848DBA1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D20F15F2-4571-4AB7-B953-2E1ECC0493F1}"/>
                  </a:ext>
                </a:extLst>
              </p:cNvPr>
              <p:cNvGrpSpPr/>
              <p:nvPr/>
            </p:nvGrpSpPr>
            <p:grpSpPr>
              <a:xfrm>
                <a:off x="8413720" y="5136387"/>
                <a:ext cx="873707" cy="375652"/>
                <a:chOff x="5028342" y="4896038"/>
                <a:chExt cx="1763202" cy="349250"/>
              </a:xfrm>
            </p:grpSpPr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15265313-FD77-449D-A011-4F5E324A6EFD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49F411D1-BF58-43B5-A0EA-A9774E3BE693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2912CDE6-8112-48B0-B436-DA5D351C6F6C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2350851C-D9D6-494B-BC0E-8759F0071C8A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A6232F2C-5832-486F-9D88-1350E2F7CFA8}"/>
                  </a:ext>
                </a:extLst>
              </p:cNvPr>
              <p:cNvGrpSpPr/>
              <p:nvPr/>
            </p:nvGrpSpPr>
            <p:grpSpPr>
              <a:xfrm>
                <a:off x="9404083" y="5136387"/>
                <a:ext cx="873707" cy="375652"/>
                <a:chOff x="5028342" y="4896038"/>
                <a:chExt cx="1763202" cy="349250"/>
              </a:xfrm>
            </p:grpSpPr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8CE45152-BF8E-4AB7-95B4-6F0A2727AC40}"/>
                    </a:ext>
                  </a:extLst>
                </p:cNvPr>
                <p:cNvSpPr/>
                <p:nvPr/>
              </p:nvSpPr>
              <p:spPr>
                <a:xfrm>
                  <a:off x="502834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Oval 256">
                  <a:extLst>
                    <a:ext uri="{FF2B5EF4-FFF2-40B4-BE49-F238E27FC236}">
                      <a16:creationId xmlns:a16="http://schemas.microsoft.com/office/drawing/2014/main" id="{DB9A362A-A317-4232-A0CD-CA24720F8679}"/>
                    </a:ext>
                  </a:extLst>
                </p:cNvPr>
                <p:cNvSpPr/>
                <p:nvPr/>
              </p:nvSpPr>
              <p:spPr>
                <a:xfrm>
                  <a:off x="548559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BB9D6171-EBDE-46F9-95CA-45478C6B62DB}"/>
                    </a:ext>
                  </a:extLst>
                </p:cNvPr>
                <p:cNvSpPr/>
                <p:nvPr/>
              </p:nvSpPr>
              <p:spPr>
                <a:xfrm>
                  <a:off x="5956704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A19E809-EE68-49FA-A3C7-150ECDAA2F2A}"/>
                    </a:ext>
                  </a:extLst>
                </p:cNvPr>
                <p:cNvSpPr/>
                <p:nvPr/>
              </p:nvSpPr>
              <p:spPr>
                <a:xfrm>
                  <a:off x="6449452" y="4896038"/>
                  <a:ext cx="342092" cy="349250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74FABD5E-537B-4136-9505-03D7F1DFEDFB}"/>
                </a:ext>
              </a:extLst>
            </p:cNvPr>
            <p:cNvGrpSpPr/>
            <p:nvPr/>
          </p:nvGrpSpPr>
          <p:grpSpPr>
            <a:xfrm>
              <a:off x="9632960" y="2910926"/>
              <a:ext cx="586377" cy="2229515"/>
              <a:chOff x="-1921382" y="5836143"/>
              <a:chExt cx="2169353" cy="287211"/>
            </a:xfrm>
          </p:grpSpPr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978D196F-E292-49C2-B1FC-ECF2F04B8BFF}"/>
                  </a:ext>
                </a:extLst>
              </p:cNvPr>
              <p:cNvCxnSpPr/>
              <p:nvPr/>
            </p:nvCxnSpPr>
            <p:spPr>
              <a:xfrm>
                <a:off x="247971" y="5836143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>
                <a:extLst>
                  <a:ext uri="{FF2B5EF4-FFF2-40B4-BE49-F238E27FC236}">
                    <a16:creationId xmlns:a16="http://schemas.microsoft.com/office/drawing/2014/main" id="{4316FDEA-0B18-4BD6-98CD-D3BD4D52D1F3}"/>
                  </a:ext>
                </a:extLst>
              </p:cNvPr>
              <p:cNvCxnSpPr/>
              <p:nvPr/>
            </p:nvCxnSpPr>
            <p:spPr>
              <a:xfrm>
                <a:off x="-475139" y="5836144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39AA2C06-01EB-49CD-AF54-824041228CF2}"/>
                  </a:ext>
                </a:extLst>
              </p:cNvPr>
              <p:cNvCxnSpPr/>
              <p:nvPr/>
            </p:nvCxnSpPr>
            <p:spPr>
              <a:xfrm>
                <a:off x="-1198261" y="5836144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>
                <a:extLst>
                  <a:ext uri="{FF2B5EF4-FFF2-40B4-BE49-F238E27FC236}">
                    <a16:creationId xmlns:a16="http://schemas.microsoft.com/office/drawing/2014/main" id="{013D6806-3F46-46F5-855D-EAB10A099E1F}"/>
                  </a:ext>
                </a:extLst>
              </p:cNvPr>
              <p:cNvCxnSpPr/>
              <p:nvPr/>
            </p:nvCxnSpPr>
            <p:spPr>
              <a:xfrm>
                <a:off x="-1921382" y="5836145"/>
                <a:ext cx="0" cy="287209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32"/>
            <p:cNvSpPr/>
            <p:nvPr/>
          </p:nvSpPr>
          <p:spPr>
            <a:xfrm>
              <a:off x="7892147" y="2488661"/>
              <a:ext cx="2490315" cy="94861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Control Processor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112633" y="3224988"/>
            <a:ext cx="3650101" cy="9909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Superconducting  wires </a:t>
            </a:r>
          </a:p>
          <a:p>
            <a:pPr algn="ctr"/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</a:t>
            </a:r>
            <a:r>
              <a:rPr lang="en-US" sz="2800" dirty="0">
                <a:sym typeface="Wingdings" panose="05000000000000000000" pitchFamily="2" charset="2"/>
              </a:rPr>
              <a:t>Low Leakage</a:t>
            </a:r>
            <a:endParaRPr lang="en-US" sz="2800" dirty="0"/>
          </a:p>
        </p:txBody>
      </p:sp>
      <p:sp>
        <p:nvSpPr>
          <p:cNvPr id="46" name="TextBox 45"/>
          <p:cNvSpPr txBox="1"/>
          <p:nvPr/>
        </p:nvSpPr>
        <p:spPr>
          <a:xfrm>
            <a:off x="10663630" y="1847016"/>
            <a:ext cx="644728" cy="52322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4K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4837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4A270DC-FC81-46D3-BE42-F203B0FFFBBB}"/>
              </a:ext>
            </a:extLst>
          </p:cNvPr>
          <p:cNvSpPr/>
          <p:nvPr/>
        </p:nvSpPr>
        <p:spPr>
          <a:xfrm>
            <a:off x="223227" y="1544430"/>
            <a:ext cx="3638355" cy="4626563"/>
          </a:xfrm>
          <a:prstGeom prst="rect">
            <a:avLst/>
          </a:prstGeom>
          <a:solidFill>
            <a:schemeClr val="bg1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6304" y="2557006"/>
            <a:ext cx="3043761" cy="3214537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09"/>
            <a:ext cx="8128000" cy="1143000"/>
          </a:xfrm>
        </p:spPr>
        <p:txBody>
          <a:bodyPr>
            <a:noAutofit/>
          </a:bodyPr>
          <a:lstStyle/>
          <a:p>
            <a:r>
              <a:rPr lang="en-US" sz="4400" dirty="0"/>
              <a:t>Memory for Quantum Computers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3571" y="5801661"/>
            <a:ext cx="3432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Quantum Computer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75183" y="3870823"/>
            <a:ext cx="2729446" cy="112547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Control Processor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5076" y="5228004"/>
            <a:ext cx="2249661" cy="4897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Qubits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430613" y="4996299"/>
            <a:ext cx="1518521" cy="244880"/>
            <a:chOff x="4956194" y="4615164"/>
            <a:chExt cx="1334985" cy="236793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6111383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6291179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5758533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938329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309044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488839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956194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135990" y="4615164"/>
              <a:ext cx="0" cy="2367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Arrow: Up-Down 16"/>
          <p:cNvSpPr/>
          <p:nvPr/>
        </p:nvSpPr>
        <p:spPr>
          <a:xfrm>
            <a:off x="2010457" y="3556987"/>
            <a:ext cx="198591" cy="32020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850" y="1616252"/>
            <a:ext cx="805738" cy="658926"/>
          </a:xfrm>
          <a:prstGeom prst="rect">
            <a:avLst/>
          </a:prstGeom>
        </p:spPr>
      </p:pic>
      <p:pic>
        <p:nvPicPr>
          <p:cNvPr id="31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4" y="1435670"/>
            <a:ext cx="1040177" cy="10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1238805" y="1965637"/>
            <a:ext cx="464915" cy="303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75184" y="2671417"/>
            <a:ext cx="2729445" cy="73337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Memory</a:t>
            </a:r>
          </a:p>
        </p:txBody>
      </p:sp>
      <p:sp>
        <p:nvSpPr>
          <p:cNvPr id="34" name="Arrow: Up-Down 33"/>
          <p:cNvSpPr/>
          <p:nvPr/>
        </p:nvSpPr>
        <p:spPr>
          <a:xfrm>
            <a:off x="2030564" y="2309486"/>
            <a:ext cx="198591" cy="320200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775484" y="2652954"/>
            <a:ext cx="2729143" cy="785730"/>
            <a:chOff x="982479" y="3430165"/>
            <a:chExt cx="2399285" cy="759781"/>
          </a:xfrm>
        </p:grpSpPr>
        <p:sp>
          <p:nvSpPr>
            <p:cNvPr id="35" name="Rectangle 34"/>
            <p:cNvSpPr/>
            <p:nvPr/>
          </p:nvSpPr>
          <p:spPr>
            <a:xfrm>
              <a:off x="2149999" y="3430166"/>
              <a:ext cx="1231765" cy="75686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Memory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82479" y="3430165"/>
              <a:ext cx="1167520" cy="75978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Program Memory</a:t>
              </a:r>
            </a:p>
          </p:txBody>
        </p:sp>
      </p:grpSp>
      <p:sp>
        <p:nvSpPr>
          <p:cNvPr id="51" name="Rectangle: Rounded Corners 50"/>
          <p:cNvSpPr/>
          <p:nvPr/>
        </p:nvSpPr>
        <p:spPr>
          <a:xfrm>
            <a:off x="0" y="6201111"/>
            <a:ext cx="12192000" cy="67828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Quantum computers require substantial memory capacity at </a:t>
            </a:r>
            <a:r>
              <a:rPr lang="en-US" sz="2800" b="1" dirty="0" err="1">
                <a:solidFill>
                  <a:schemeClr val="tx1"/>
                </a:solidFill>
              </a:rPr>
              <a:t>cryo</a:t>
            </a:r>
            <a:r>
              <a:rPr lang="en-US" sz="2800" b="1" dirty="0">
                <a:solidFill>
                  <a:schemeClr val="tx1"/>
                </a:solidFill>
              </a:rPr>
              <a:t> temperature</a:t>
            </a:r>
          </a:p>
          <a:p>
            <a:pPr algn="ctr"/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8354" y="1469619"/>
            <a:ext cx="792497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dirty="0">
                <a:latin typeface="+mn-lt"/>
              </a:rPr>
              <a:t> Program Memory +</a:t>
            </a:r>
            <a:r>
              <a:rPr lang="en-US" sz="2800" dirty="0">
                <a:sym typeface="Wingdings" panose="05000000000000000000" pitchFamily="2" charset="2"/>
              </a:rPr>
              <a:t> Data Memory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>
                <a:latin typeface="+mn-lt"/>
                <a:sym typeface="Wingdings" panose="05000000000000000000" pitchFamily="2" charset="2"/>
              </a:rPr>
              <a:t> Stores Quantum Executable , Data , ECC-frames (~10s GB)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800" dirty="0">
              <a:latin typeface="+mn-lt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dirty="0">
                <a:latin typeface="+mn-lt"/>
                <a:sym typeface="Wingdings" panose="05000000000000000000" pitchFamily="2" charset="2"/>
              </a:rPr>
              <a:t> Memory must be kept at cryogenic temperature to avoid large thermal gradient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800" dirty="0">
              <a:latin typeface="+mn-lt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800" dirty="0">
                <a:latin typeface="+mn-lt"/>
                <a:sym typeface="Wingdings" panose="05000000000000000000" pitchFamily="2" charset="2"/>
              </a:rPr>
              <a:t> Josephson Junction technology works at 4K </a:t>
            </a:r>
          </a:p>
          <a:p>
            <a:r>
              <a:rPr lang="en-US" sz="2800" dirty="0">
                <a:latin typeface="+mn-lt"/>
                <a:sym typeface="Wingdings" panose="05000000000000000000" pitchFamily="2" charset="2"/>
              </a:rPr>
              <a:t> Limited memory density (only few Mb)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800" dirty="0">
              <a:latin typeface="+mn-lt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800" dirty="0">
              <a:latin typeface="+mn-lt"/>
              <a:sym typeface="Wingdings" panose="05000000000000000000" pitchFamily="2" charset="2"/>
            </a:endParaRPr>
          </a:p>
          <a:p>
            <a:endParaRPr lang="en-US" sz="2800" dirty="0">
              <a:latin typeface="+mn-lt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CFA2D-B512-47A4-8911-0BBBD207F31C}"/>
              </a:ext>
            </a:extLst>
          </p:cNvPr>
          <p:cNvSpPr/>
          <p:nvPr/>
        </p:nvSpPr>
        <p:spPr>
          <a:xfrm>
            <a:off x="446790" y="2487954"/>
            <a:ext cx="3414792" cy="106649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3937E4-6E1D-4585-8647-D8E45360854C}"/>
              </a:ext>
            </a:extLst>
          </p:cNvPr>
          <p:cNvSpPr/>
          <p:nvPr/>
        </p:nvSpPr>
        <p:spPr>
          <a:xfrm>
            <a:off x="568036" y="3840705"/>
            <a:ext cx="3181245" cy="1916475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56BE8-CF6D-42C7-BF9E-0A1AC887B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AE2DB5-4517-4C79-AADE-245F3E0058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761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PRESENTATIONINFO" val="{&quot;DocumentId&quot;:&quot;ea7a87a87b4e0eab1839111f85120361&quot;,&quot;LanguageCode&quot;:&quot;en-US&quot;,&quot;SlideGuids&quot;:[&quot;0b06cab6-6413-4ebb-b04b-f4680efdc8dd&quot;,&quot;36cb75c2-73f4-471d-b538-77a3c80d3718&quot;,&quot;95cb887c-3c46-4d39-a646-845197793dda&quot;,&quot;7fdcd18d-177f-4e2f-954a-13596ec6661c&quot;,&quot;4cfeb71a-b637-4b32-acb4-dfa0cf0aa4c4&quot;,&quot;64cb7e85-c286-4064-bde5-865171d4834a&quot;,&quot;31d21014-c55b-44de-9cff-54508c353ddc&quot;,&quot;9c1c31fa-6f5e-4bd5-b045-6bb253cc25c0&quot;,&quot;52a268d0-f340-469d-9beb-eaf6cf3d46b1&quot;,&quot;8ac2dd7c-3a7d-4e2d-ae65-34d215c326ba&quot;,&quot;8e87c8e7-f728-40ef-905c-b12e4069024f&quot;,&quot;55a94a89-6599-4dc9-9870-0647d5018662&quot;,&quot;d3cedf57-a6b0-4520-8aa5-287167c2ec66&quot;,&quot;106efc8c-0b5e-42f6-8330-55e0cb6adcd0&quot;,&quot;d7570490-634f-40ec-804b-76f7d10fd2f5&quot;,&quot;754a0a59-6fb0-4db8-83ce-ff45c518254d&quot;,&quot;75732546-aad5-46c1-b653-4d629b6d37c5&quot;,&quot;0fa72076-45dc-426a-9cbe-22a73947c1e8&quot;,&quot;e491a7b8-dd4d-402b-96f7-a772aea929de&quot;,&quot;45c066b2-6189-4f35-91b5-a6f3443cbba5&quot;,&quot;f5fb0ec4-95ca-412e-a0e8-c13385620b17&quot;,&quot;63f3c213-5bc4-4804-a768-cf1231b00fc1&quot;,&quot;730e4819-0557-4e55-95be-cf1450584d55&quot;,&quot;be34c7e7-5cb6-4ac0-b813-f1678618396f&quot;,&quot;245c84d0-fdb2-4280-a773-d4a1e80a2e07&quot;,&quot;de946d26-b0c1-4d17-8c6d-81e323f8e16a&quot;,&quot;d9e1307a-6ac6-48fd-839b-14c18878eb01&quot;,&quot;dffe1059-6fb2-4792-b376-ab962beb1cd9&quot;,&quot;f96937ed-f6fe-4dc9-8c28-9ff97a008fa8&quot;,&quot;e382254b-c0fd-424b-9a40-afc6a4b05331&quot;,&quot;b425f5db-2473-47bd-bfa6-9e64d5bb804e&quot;,&quot;48596c91-78d3-40e4-becd-bbfb309dfac9&quot;,&quot;e751f5ae-0945-461a-a468-9fe1b8f2b0a5&quot;,&quot;9b1d6ffa-d389-49e5-b5a8-8aad4c6b6b4c&quot;],&quot;TimeStamp&quot;:&quot;2017-09-01T10:32:52.748541-04:00&quot;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147122</TotalTime>
  <Words>1282</Words>
  <Application>Microsoft Office PowerPoint</Application>
  <PresentationFormat>Widescreen</PresentationFormat>
  <Paragraphs>362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Custom Design</vt:lpstr>
      <vt:lpstr>Cryogenic DRAM based Memory System for Scalable Quantum Computers:  A Feasibility study</vt:lpstr>
      <vt:lpstr>Outline</vt:lpstr>
      <vt:lpstr>Why Quantum Computers?</vt:lpstr>
      <vt:lpstr>Qubits: Background </vt:lpstr>
      <vt:lpstr>Organization of Quantum Computer</vt:lpstr>
      <vt:lpstr>Qubits are fickle </vt:lpstr>
      <vt:lpstr>Todays Quantum Computer </vt:lpstr>
      <vt:lpstr> Cryogenic Control Processor </vt:lpstr>
      <vt:lpstr>Memory for Quantum Computers</vt:lpstr>
      <vt:lpstr>PowerPoint Presentation</vt:lpstr>
      <vt:lpstr>Why Memory Fails at Cryogenic Temperature?</vt:lpstr>
      <vt:lpstr>OUTLINE</vt:lpstr>
      <vt:lpstr>PowerPoint Presentation</vt:lpstr>
      <vt:lpstr>Isolated Cooling of DIMM</vt:lpstr>
      <vt:lpstr>PowerPoint Presentation</vt:lpstr>
      <vt:lpstr>Challenges: Thermal Shock &amp; Ice Condensation</vt:lpstr>
      <vt:lpstr>Experimental Methodology</vt:lpstr>
      <vt:lpstr>Outline</vt:lpstr>
      <vt:lpstr>Minimum Operational Temperature for DIMMs</vt:lpstr>
      <vt:lpstr>Chip Failures </vt:lpstr>
      <vt:lpstr>Min Operational Temperature  Vs  Chip Capacity</vt:lpstr>
      <vt:lpstr>Fault Granularity</vt:lpstr>
      <vt:lpstr>Transient Vs Permanent Faults</vt:lpstr>
      <vt:lpstr>Conclusion</vt:lpstr>
      <vt:lpstr>Questions?</vt:lpstr>
    </vt:vector>
  </TitlesOfParts>
  <Company>Communications &amp; Marketing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Brooke Novak</dc:creator>
  <cp:lastModifiedBy>Tannu, Swamit S</cp:lastModifiedBy>
  <cp:revision>2275</cp:revision>
  <cp:lastPrinted>2017-10-03T21:10:29Z</cp:lastPrinted>
  <dcterms:created xsi:type="dcterms:W3CDTF">2009-09-22T15:47:18Z</dcterms:created>
  <dcterms:modified xsi:type="dcterms:W3CDTF">2017-10-04T12:55:54Z</dcterms:modified>
</cp:coreProperties>
</file>