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1"/>
    <p:sldMasterId id="2147483698" r:id="rId2"/>
  </p:sldMasterIdLst>
  <p:notesMasterIdLst>
    <p:notesMasterId r:id="rId36"/>
  </p:notesMasterIdLst>
  <p:handoutMasterIdLst>
    <p:handoutMasterId r:id="rId37"/>
  </p:handoutMasterIdLst>
  <p:sldIdLst>
    <p:sldId id="939" r:id="rId3"/>
    <p:sldId id="893" r:id="rId4"/>
    <p:sldId id="894" r:id="rId5"/>
    <p:sldId id="940" r:id="rId6"/>
    <p:sldId id="895" r:id="rId7"/>
    <p:sldId id="974" r:id="rId8"/>
    <p:sldId id="896" r:id="rId9"/>
    <p:sldId id="972" r:id="rId10"/>
    <p:sldId id="961" r:id="rId11"/>
    <p:sldId id="958" r:id="rId12"/>
    <p:sldId id="967" r:id="rId13"/>
    <p:sldId id="856" r:id="rId14"/>
    <p:sldId id="959" r:id="rId15"/>
    <p:sldId id="943" r:id="rId16"/>
    <p:sldId id="942" r:id="rId17"/>
    <p:sldId id="855" r:id="rId18"/>
    <p:sldId id="969" r:id="rId19"/>
    <p:sldId id="960" r:id="rId20"/>
    <p:sldId id="962" r:id="rId21"/>
    <p:sldId id="973" r:id="rId22"/>
    <p:sldId id="947" r:id="rId23"/>
    <p:sldId id="965" r:id="rId24"/>
    <p:sldId id="949" r:id="rId25"/>
    <p:sldId id="950" r:id="rId26"/>
    <p:sldId id="951" r:id="rId27"/>
    <p:sldId id="976" r:id="rId28"/>
    <p:sldId id="952" r:id="rId29"/>
    <p:sldId id="954" r:id="rId30"/>
    <p:sldId id="956" r:id="rId31"/>
    <p:sldId id="970" r:id="rId32"/>
    <p:sldId id="957" r:id="rId33"/>
    <p:sldId id="914" r:id="rId34"/>
    <p:sldId id="843" r:id="rId35"/>
  </p:sldIdLst>
  <p:sldSz cx="12192000" cy="6858000"/>
  <p:notesSz cx="6934200" cy="92202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3486BBA-D2F5-48F3-8647-C185F3AA6B96}">
          <p14:sldIdLst>
            <p14:sldId id="939"/>
            <p14:sldId id="893"/>
            <p14:sldId id="894"/>
            <p14:sldId id="940"/>
            <p14:sldId id="895"/>
            <p14:sldId id="974"/>
            <p14:sldId id="896"/>
            <p14:sldId id="972"/>
            <p14:sldId id="961"/>
            <p14:sldId id="958"/>
            <p14:sldId id="967"/>
            <p14:sldId id="856"/>
            <p14:sldId id="959"/>
            <p14:sldId id="943"/>
            <p14:sldId id="942"/>
            <p14:sldId id="855"/>
            <p14:sldId id="969"/>
            <p14:sldId id="960"/>
            <p14:sldId id="962"/>
            <p14:sldId id="973"/>
            <p14:sldId id="947"/>
            <p14:sldId id="965"/>
            <p14:sldId id="949"/>
            <p14:sldId id="950"/>
            <p14:sldId id="951"/>
            <p14:sldId id="976"/>
            <p14:sldId id="952"/>
            <p14:sldId id="954"/>
            <p14:sldId id="956"/>
            <p14:sldId id="970"/>
            <p14:sldId id="957"/>
            <p14:sldId id="914"/>
            <p14:sldId id="8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wamit Tannu" initials="ST" lastIdx="1" clrIdx="0">
    <p:extLst>
      <p:ext uri="{19B8F6BF-5375-455C-9EA6-DF929625EA0E}">
        <p15:presenceInfo xmlns:p15="http://schemas.microsoft.com/office/powerpoint/2012/main" userId="2602bd17c2b499a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FF0000"/>
    <a:srgbClr val="07FD59"/>
    <a:srgbClr val="FFCCFF"/>
    <a:srgbClr val="FEE599"/>
    <a:srgbClr val="FFFFCC"/>
    <a:srgbClr val="FFFF99"/>
    <a:srgbClr val="FFFF66"/>
    <a:srgbClr val="99CCF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20" autoAdjust="0"/>
    <p:restoredTop sz="56464" autoAdjust="0"/>
  </p:normalViewPr>
  <p:slideViewPr>
    <p:cSldViewPr snapToGrid="0">
      <p:cViewPr varScale="1">
        <p:scale>
          <a:sx n="58" d="100"/>
          <a:sy n="58" d="100"/>
        </p:scale>
        <p:origin x="1575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920"/>
    </p:cViewPr>
  </p:sorterViewPr>
  <p:notesViewPr>
    <p:cSldViewPr snapToGrid="0">
      <p:cViewPr varScale="1">
        <p:scale>
          <a:sx n="57" d="100"/>
          <a:sy n="57" d="100"/>
        </p:scale>
        <p:origin x="-1166" y="-86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'[Chart in Microsoft PowerPoint]Sheet1'!$A$2:$A$8</c:f>
              <c:strCache>
                <c:ptCount val="7"/>
                <c:pt idx="0">
                  <c:v>BWT</c:v>
                </c:pt>
                <c:pt idx="1">
                  <c:v>BF</c:v>
                </c:pt>
                <c:pt idx="2">
                  <c:v>GSE</c:v>
                </c:pt>
                <c:pt idx="3">
                  <c:v>QLS</c:v>
                </c:pt>
                <c:pt idx="4">
                  <c:v>SHOR</c:v>
                </c:pt>
                <c:pt idx="5">
                  <c:v>TFP</c:v>
                </c:pt>
                <c:pt idx="6">
                  <c:v>GMEAN</c:v>
                </c:pt>
              </c:strCache>
            </c:strRef>
          </c:cat>
          <c:val>
            <c:numRef>
              <c:f>'[Chart in Microsoft PowerPoint]Sheet1'!$B$2:$B$8</c:f>
              <c:numCache>
                <c:formatCode>General</c:formatCode>
                <c:ptCount val="7"/>
                <c:pt idx="0">
                  <c:v>4.9000000000000004</c:v>
                </c:pt>
                <c:pt idx="1">
                  <c:v>7.1</c:v>
                </c:pt>
                <c:pt idx="2">
                  <c:v>5.2</c:v>
                </c:pt>
                <c:pt idx="3">
                  <c:v>6</c:v>
                </c:pt>
                <c:pt idx="4">
                  <c:v>4</c:v>
                </c:pt>
                <c:pt idx="5">
                  <c:v>9.1</c:v>
                </c:pt>
                <c:pt idx="6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093-4626-9BF2-D93538E42F6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95362496"/>
        <c:axId val="295360528"/>
      </c:barChart>
      <c:catAx>
        <c:axId val="29536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360528"/>
        <c:crosses val="autoZero"/>
        <c:auto val="1"/>
        <c:lblAlgn val="ctr"/>
        <c:lblOffset val="100"/>
        <c:noMultiLvlLbl val="0"/>
      </c:catAx>
      <c:valAx>
        <c:axId val="29536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36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05138" cy="460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2"/>
            <a:ext cx="3005138" cy="460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EA9CD39-8413-4B8C-A3D2-DE39318C419E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9"/>
            <a:ext cx="3005138" cy="4603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8239"/>
            <a:ext cx="3005138" cy="4603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5742ED9-F266-46B2-9757-D6D85BD40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62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05138" cy="460374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2"/>
            <a:ext cx="3005138" cy="460374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D96700-5E7E-406C-B835-5191AF7B55F8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2150"/>
            <a:ext cx="61468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5"/>
            <a:ext cx="5546725" cy="4148137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9"/>
            <a:ext cx="3005138" cy="460374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9"/>
            <a:ext cx="3005138" cy="460374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F965DC-4D72-4067-8A9B-6CFE5CBE0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61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965DC-4D72-4067-8A9B-6CFE5CBE091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72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965DC-4D72-4067-8A9B-6CFE5CBE09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878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965DC-4D72-4067-8A9B-6CFE5CBE09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214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965DC-4D72-4067-8A9B-6CFE5CBE09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810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965DC-4D72-4067-8A9B-6CFE5CBE09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963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965DC-4D72-4067-8A9B-6CFE5CBE09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726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965DC-4D72-4067-8A9B-6CFE5CBE09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340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965DC-4D72-4067-8A9B-6CFE5CBE091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73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965DC-4D72-4067-8A9B-6CFE5CBE09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743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965DC-4D72-4067-8A9B-6CFE5CBE09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426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965DC-4D72-4067-8A9B-6CFE5CBE09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940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965DC-4D72-4067-8A9B-6CFE5CBE091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31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965DC-4D72-4067-8A9B-6CFE5CBE09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4211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NO need of opcode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965DC-4D72-4067-8A9B-6CFE5CBE09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3890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 sec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965DC-4D72-4067-8A9B-6CFE5CBE09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3172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mins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965DC-4D72-4067-8A9B-6CFE5CBE09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3407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Unit cell need </a:t>
            </a:r>
            <a:r>
              <a:rPr lang="en-US" dirty="0" err="1"/>
              <a:t>clearification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Why what is it 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Animation for unit cell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965DC-4D72-4067-8A9B-6CFE5CBE09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2928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Unit cell need </a:t>
            </a:r>
            <a:r>
              <a:rPr lang="en-US" dirty="0" err="1"/>
              <a:t>clearification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Why what is it 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Animation for unit cell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965DC-4D72-4067-8A9B-6CFE5CBE09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43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mins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965DC-4D72-4067-8A9B-6CFE5CBE09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2672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Redudant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965DC-4D72-4067-8A9B-6CFE5CBE09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0552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we get this benefit ?</a:t>
            </a:r>
          </a:p>
          <a:p>
            <a:endParaRPr lang="en-US" dirty="0"/>
          </a:p>
          <a:p>
            <a:r>
              <a:rPr lang="en-US" dirty="0"/>
              <a:t>Most of the instructions stem from QECC we handle QECC in microcode and that reduces the instruction bandwidth demand by several orders of magnitude. This graph shows Reduction in Global </a:t>
            </a:r>
          </a:p>
          <a:p>
            <a:r>
              <a:rPr lang="en-US" dirty="0"/>
              <a:t>Bandwidth demand on the y axis for quantum workloads including </a:t>
            </a:r>
            <a:r>
              <a:rPr lang="en-US" dirty="0" err="1"/>
              <a:t>Shors</a:t>
            </a:r>
            <a:r>
              <a:rPr lang="en-US" dirty="0"/>
              <a:t> algorithm.</a:t>
            </a:r>
          </a:p>
          <a:p>
            <a:r>
              <a:rPr lang="en-US" dirty="0"/>
              <a:t>On average Quest reduces instruction bandwidth demand by  seven order of magnitude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965DC-4D72-4067-8A9B-6CFE5CBE09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5826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40DED32D-C17D-4418-BB0F-B03845D329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would be when making statements about the </a:t>
            </a:r>
          </a:p>
        </p:txBody>
      </p:sp>
    </p:spTree>
    <p:extLst>
      <p:ext uri="{BB962C8B-B14F-4D97-AF65-F5344CB8AC3E}">
        <p14:creationId xmlns:p14="http://schemas.microsoft.com/office/powerpoint/2010/main" val="4043322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965DC-4D72-4067-8A9B-6CFE5CBE091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466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Want to know more about quantum …</a:t>
            </a:r>
          </a:p>
          <a:p>
            <a:endParaRPr lang="en-US" dirty="0"/>
          </a:p>
          <a:p>
            <a:r>
              <a:rPr lang="en-US" dirty="0"/>
              <a:t>Thank you and I will be happy to take questions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965DC-4D72-4067-8A9B-6CFE5CBE091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31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965DC-4D72-4067-8A9B-6CFE5CBE091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60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965DC-4D72-4067-8A9B-6CFE5CBE091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59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439444B3-60A3-4795-B38B-D2F9B6FDA2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242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965DC-4D72-4067-8A9B-6CFE5CBE091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90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965DC-4D72-4067-8A9B-6CFE5CBE09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249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965DC-4D72-4067-8A9B-6CFE5CBE09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77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7112" y="1557867"/>
            <a:ext cx="6795913" cy="2235200"/>
          </a:xfrm>
        </p:spPr>
        <p:txBody>
          <a:bodyPr anchor="b" anchorCtr="0">
            <a:noAutofit/>
          </a:bodyPr>
          <a:lstStyle>
            <a:lvl1pPr algn="l">
              <a:lnSpc>
                <a:spcPts val="3600"/>
              </a:lnSpc>
              <a:defRPr b="1" cap="all" spc="1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7110" y="4275669"/>
            <a:ext cx="6795913" cy="1202267"/>
          </a:xfrm>
        </p:spPr>
        <p:txBody>
          <a:bodyPr>
            <a:noAutofit/>
          </a:bodyPr>
          <a:lstStyle>
            <a:lvl1pPr marL="0" indent="0" algn="l">
              <a:lnSpc>
                <a:spcPts val="2100"/>
              </a:lnSpc>
              <a:buNone/>
              <a:defRPr sz="1800" cap="all" spc="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7534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7112" y="1557867"/>
            <a:ext cx="6795913" cy="2235200"/>
          </a:xfrm>
        </p:spPr>
        <p:txBody>
          <a:bodyPr anchor="b" anchorCtr="0">
            <a:noAutofit/>
          </a:bodyPr>
          <a:lstStyle>
            <a:lvl1pPr algn="l">
              <a:lnSpc>
                <a:spcPts val="3600"/>
              </a:lnSpc>
              <a:defRPr b="1" cap="all" spc="1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7110" y="4275669"/>
            <a:ext cx="6795913" cy="1202267"/>
          </a:xfrm>
        </p:spPr>
        <p:txBody>
          <a:bodyPr>
            <a:noAutofit/>
          </a:bodyPr>
          <a:lstStyle>
            <a:lvl1pPr marL="0" indent="0" algn="l">
              <a:lnSpc>
                <a:spcPts val="2100"/>
              </a:lnSpc>
              <a:buNone/>
              <a:defRPr sz="1800" cap="all" spc="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814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6814"/>
            <a:ext cx="8128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: Rounded Corners 2"/>
          <p:cNvSpPr/>
          <p:nvPr userDrawn="1"/>
        </p:nvSpPr>
        <p:spPr>
          <a:xfrm>
            <a:off x="0" y="1417638"/>
            <a:ext cx="12192000" cy="92095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919046-8448-4945-A997-242C8C4F1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5615" y="0"/>
            <a:ext cx="646386" cy="4365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E2DB5-4517-4C79-AADE-245F3E0058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45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20000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9E78F-ABFD-44CE-894E-3D6432B5F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20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6814"/>
            <a:ext cx="8128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: Rounded Corners 2"/>
          <p:cNvSpPr/>
          <p:nvPr userDrawn="1"/>
        </p:nvSpPr>
        <p:spPr>
          <a:xfrm>
            <a:off x="0" y="1392924"/>
            <a:ext cx="12192000" cy="4571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DEAC6FC-54B3-4AB7-B42E-F1847D21C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7633" y="0"/>
            <a:ext cx="484367" cy="4365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AE2DB5-4517-4C79-AADE-245F3E00587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490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12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186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12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162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A9A5B9-039A-4291-BEDA-AE52E185CEB5}"/>
              </a:ext>
            </a:extLst>
          </p:cNvPr>
          <p:cNvSpPr/>
          <p:nvPr/>
        </p:nvSpPr>
        <p:spPr>
          <a:xfrm>
            <a:off x="7716019" y="4209784"/>
            <a:ext cx="304000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Prashant Nair</a:t>
            </a:r>
          </a:p>
          <a:p>
            <a:pPr algn="ctr"/>
            <a:r>
              <a:rPr lang="en-US" sz="2800" dirty="0">
                <a:latin typeface="+mj-lt"/>
              </a:rPr>
              <a:t>Moinuddin Qureshi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2BAA21F-9193-4736-A96B-2C27EBA03F3D}"/>
              </a:ext>
            </a:extLst>
          </p:cNvPr>
          <p:cNvSpPr/>
          <p:nvPr/>
        </p:nvSpPr>
        <p:spPr>
          <a:xfrm>
            <a:off x="9432324" y="110777"/>
            <a:ext cx="2603157" cy="12731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1985" y="-254981"/>
            <a:ext cx="10240537" cy="2243273"/>
          </a:xfrm>
          <a:noFill/>
        </p:spPr>
        <p:txBody>
          <a:bodyPr/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Taming the Instruction Bandwidth of Quantum Computers via Hardware Managed Error Correction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40672C0-F644-4A87-BA5D-5C25E0B0BCBC}"/>
              </a:ext>
            </a:extLst>
          </p:cNvPr>
          <p:cNvSpPr/>
          <p:nvPr/>
        </p:nvSpPr>
        <p:spPr>
          <a:xfrm>
            <a:off x="9588843" y="5196607"/>
            <a:ext cx="2603157" cy="12731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C857C4-3F3F-4F89-A1D7-F968A41A1CB9}"/>
              </a:ext>
            </a:extLst>
          </p:cNvPr>
          <p:cNvGrpSpPr/>
          <p:nvPr/>
        </p:nvGrpSpPr>
        <p:grpSpPr>
          <a:xfrm>
            <a:off x="3718488" y="5889633"/>
            <a:ext cx="7395337" cy="901884"/>
            <a:chOff x="2468772" y="5868606"/>
            <a:chExt cx="8494132" cy="109385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CBD4A3C-48AD-4292-AE50-38609BAF1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4818" y="6148712"/>
              <a:ext cx="2638086" cy="56335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DC258B-8C3F-42FF-A638-F7157AD3D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8772" y="5868606"/>
              <a:ext cx="2343972" cy="1093853"/>
            </a:xfrm>
            <a:prstGeom prst="rect">
              <a:avLst/>
            </a:prstGeom>
          </p:spPr>
        </p:pic>
        <p:pic>
          <p:nvPicPr>
            <p:cNvPr id="13" name="Picture 2" descr="Image result for stanford university">
              <a:extLst>
                <a:ext uri="{FF2B5EF4-FFF2-40B4-BE49-F238E27FC236}">
                  <a16:creationId xmlns:a16="http://schemas.microsoft.com/office/drawing/2014/main" id="{4E1AA570-207E-4898-96D9-1A1D9BC8D3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540" y="5888287"/>
              <a:ext cx="2393012" cy="1046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33E59E9-1DEF-4B5B-B5E8-74F5034EE3D1}"/>
              </a:ext>
            </a:extLst>
          </p:cNvPr>
          <p:cNvSpPr txBox="1"/>
          <p:nvPr/>
        </p:nvSpPr>
        <p:spPr>
          <a:xfrm>
            <a:off x="6543430" y="2590624"/>
            <a:ext cx="1477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MICRO-50</a:t>
            </a:r>
            <a:endParaRPr lang="en-US" b="1" i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C2712A-8349-4B61-964D-F663EEB92EA2}"/>
              </a:ext>
            </a:extLst>
          </p:cNvPr>
          <p:cNvSpPr/>
          <p:nvPr/>
        </p:nvSpPr>
        <p:spPr>
          <a:xfrm>
            <a:off x="5991262" y="3131140"/>
            <a:ext cx="25819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+mn-lt"/>
              </a:rPr>
              <a:t>Swamit Tannu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C6CE01-FB35-47A9-B703-42799D139DA8}"/>
              </a:ext>
            </a:extLst>
          </p:cNvPr>
          <p:cNvSpPr/>
          <p:nvPr/>
        </p:nvSpPr>
        <p:spPr>
          <a:xfrm>
            <a:off x="3829090" y="4209784"/>
            <a:ext cx="3296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Zachary Myers</a:t>
            </a:r>
            <a:endParaRPr lang="en-US" sz="2800" baseline="30000" dirty="0">
              <a:latin typeface="+mj-lt"/>
            </a:endParaRPr>
          </a:p>
          <a:p>
            <a:pPr algn="ctr"/>
            <a:r>
              <a:rPr lang="en-US" sz="2800" dirty="0">
                <a:latin typeface="+mj-lt"/>
              </a:rPr>
              <a:t>Douglas </a:t>
            </a:r>
            <a:r>
              <a:rPr lang="en-US" sz="2800" dirty="0" err="1">
                <a:latin typeface="+mj-lt"/>
              </a:rPr>
              <a:t>Carmean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8981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441"/>
            <a:ext cx="8128000" cy="1143000"/>
          </a:xfrm>
        </p:spPr>
        <p:txBody>
          <a:bodyPr>
            <a:noAutofit/>
          </a:bodyPr>
          <a:lstStyle/>
          <a:p>
            <a:r>
              <a:rPr lang="en-US" sz="4400" dirty="0"/>
              <a:t>Quantum bits are fickle </a:t>
            </a:r>
          </a:p>
        </p:txBody>
      </p:sp>
      <p:sp>
        <p:nvSpPr>
          <p:cNvPr id="125" name="Rectangle: Rounded Corners 124"/>
          <p:cNvSpPr/>
          <p:nvPr/>
        </p:nvSpPr>
        <p:spPr>
          <a:xfrm>
            <a:off x="0" y="6300246"/>
            <a:ext cx="12192000" cy="548640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Need </a:t>
            </a:r>
            <a:r>
              <a:rPr lang="en-US" sz="2800" b="1" dirty="0">
                <a:solidFill>
                  <a:prstClr val="black"/>
                </a:solidFill>
                <a:sym typeface="Wingdings" panose="05000000000000000000" pitchFamily="2" charset="2"/>
              </a:rPr>
              <a:t>Error Correction to protect Quantum bits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Content Placeholder 36"/>
          <p:cNvSpPr txBox="1">
            <a:spLocks/>
          </p:cNvSpPr>
          <p:nvPr/>
        </p:nvSpPr>
        <p:spPr>
          <a:xfrm>
            <a:off x="17315" y="1764520"/>
            <a:ext cx="6160461" cy="4365572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None/>
              <a:tabLst/>
              <a:defRPr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Even at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20mK,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qubits can lose state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3" name="Straight Connector 112"/>
          <p:cNvCxnSpPr/>
          <p:nvPr/>
        </p:nvCxnSpPr>
        <p:spPr>
          <a:xfrm>
            <a:off x="6827814" y="2562440"/>
            <a:ext cx="21770" cy="1089959"/>
          </a:xfrm>
          <a:prstGeom prst="line">
            <a:avLst/>
          </a:prstGeom>
          <a:ln w="76200">
            <a:solidFill>
              <a:srgbClr val="669900"/>
            </a:solidFill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6646178" y="188246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6657063" y="48381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</a:t>
            </a:r>
            <a:endParaRPr lang="en-US" dirty="0"/>
          </a:p>
        </p:txBody>
      </p:sp>
      <p:cxnSp>
        <p:nvCxnSpPr>
          <p:cNvPr id="136" name="Straight Connector 135"/>
          <p:cNvCxnSpPr/>
          <p:nvPr/>
        </p:nvCxnSpPr>
        <p:spPr>
          <a:xfrm flipV="1">
            <a:off x="6849584" y="3693557"/>
            <a:ext cx="0" cy="1021283"/>
          </a:xfrm>
          <a:prstGeom prst="line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7" name="Picture 1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782" y="1838405"/>
            <a:ext cx="2792729" cy="3392820"/>
          </a:xfrm>
          <a:prstGeom prst="rect">
            <a:avLst/>
          </a:prstGeom>
        </p:spPr>
      </p:pic>
      <p:cxnSp>
        <p:nvCxnSpPr>
          <p:cNvPr id="148" name="Straight Connector 147"/>
          <p:cNvCxnSpPr/>
          <p:nvPr/>
        </p:nvCxnSpPr>
        <p:spPr>
          <a:xfrm>
            <a:off x="9771313" y="2821577"/>
            <a:ext cx="542833" cy="873337"/>
          </a:xfrm>
          <a:prstGeom prst="line">
            <a:avLst/>
          </a:prstGeom>
          <a:ln w="38100">
            <a:solidFill>
              <a:srgbClr val="669900"/>
            </a:solidFill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10314147" y="2821577"/>
            <a:ext cx="467360" cy="897795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5979038" y="5506756"/>
            <a:ext cx="1863011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Classical Bit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9382640" y="5483276"/>
            <a:ext cx="1895071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Quantum Bit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72FCD-BDB3-4055-B049-6D72F0157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AE2DB5-4517-4C79-AADE-245F3E0058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1766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441"/>
            <a:ext cx="8128000" cy="1143000"/>
          </a:xfrm>
        </p:spPr>
        <p:txBody>
          <a:bodyPr>
            <a:noAutofit/>
          </a:bodyPr>
          <a:lstStyle/>
          <a:p>
            <a:r>
              <a:rPr lang="en-US" sz="4400" dirty="0"/>
              <a:t>Quantum Error Correction</a:t>
            </a:r>
          </a:p>
        </p:txBody>
      </p:sp>
      <p:sp>
        <p:nvSpPr>
          <p:cNvPr id="125" name="Rectangle: Rounded Corners 124"/>
          <p:cNvSpPr/>
          <p:nvPr/>
        </p:nvSpPr>
        <p:spPr>
          <a:xfrm>
            <a:off x="0" y="6300246"/>
            <a:ext cx="12192000" cy="548640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Continuous Quantum Error is essential to protect the state</a:t>
            </a:r>
          </a:p>
        </p:txBody>
      </p:sp>
      <p:sp>
        <p:nvSpPr>
          <p:cNvPr id="126" name="Content Placeholder 36"/>
          <p:cNvSpPr txBox="1">
            <a:spLocks/>
          </p:cNvSpPr>
          <p:nvPr/>
        </p:nvSpPr>
        <p:spPr>
          <a:xfrm>
            <a:off x="17314" y="1764520"/>
            <a:ext cx="7152920" cy="4365572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 Copying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qubits is not allowed 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prstClr val="black"/>
                </a:solidFill>
              </a:rPr>
              <a:t>Measurement destroys 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qubit state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R="0" lvl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Quantum Error Correction can protect qubits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72FCD-BDB3-4055-B049-6D72F0157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AE2DB5-4517-4C79-AADE-245F3E0058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A603393-D7BB-44B8-BEC9-C3E7A5780AC5}"/>
              </a:ext>
            </a:extLst>
          </p:cNvPr>
          <p:cNvGrpSpPr/>
          <p:nvPr/>
        </p:nvGrpSpPr>
        <p:grpSpPr>
          <a:xfrm>
            <a:off x="9248097" y="3511846"/>
            <a:ext cx="2269078" cy="234176"/>
            <a:chOff x="7387878" y="4293128"/>
            <a:chExt cx="2785758" cy="23417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F79EC88-855C-4E0E-931D-3596A2C9EA25}"/>
                </a:ext>
              </a:extLst>
            </p:cNvPr>
            <p:cNvSpPr/>
            <p:nvPr/>
          </p:nvSpPr>
          <p:spPr>
            <a:xfrm>
              <a:off x="7387878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05A62D4-D07A-462A-AFA8-0761BF4D1FD6}"/>
                </a:ext>
              </a:extLst>
            </p:cNvPr>
            <p:cNvSpPr/>
            <p:nvPr/>
          </p:nvSpPr>
          <p:spPr>
            <a:xfrm>
              <a:off x="7793331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66E8981-C191-49B7-BF27-89EE18888EBF}"/>
                </a:ext>
              </a:extLst>
            </p:cNvPr>
            <p:cNvSpPr/>
            <p:nvPr/>
          </p:nvSpPr>
          <p:spPr>
            <a:xfrm>
              <a:off x="8198784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822DF86-4038-40CD-9011-9511AB1EA96E}"/>
                </a:ext>
              </a:extLst>
            </p:cNvPr>
            <p:cNvSpPr/>
            <p:nvPr/>
          </p:nvSpPr>
          <p:spPr>
            <a:xfrm>
              <a:off x="8604237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FBF6996-C413-4E99-96E0-047BDED25A76}"/>
                </a:ext>
              </a:extLst>
            </p:cNvPr>
            <p:cNvSpPr/>
            <p:nvPr/>
          </p:nvSpPr>
          <p:spPr>
            <a:xfrm>
              <a:off x="9029368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AE291A2-8A0F-4E45-A84E-931C51895F24}"/>
                </a:ext>
              </a:extLst>
            </p:cNvPr>
            <p:cNvSpPr/>
            <p:nvPr/>
          </p:nvSpPr>
          <p:spPr>
            <a:xfrm>
              <a:off x="9434821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270056F-6539-4452-913D-0D4AC9ED0932}"/>
                </a:ext>
              </a:extLst>
            </p:cNvPr>
            <p:cNvSpPr/>
            <p:nvPr/>
          </p:nvSpPr>
          <p:spPr>
            <a:xfrm>
              <a:off x="9840274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E7DE14D-7366-450C-8EBB-3ADA95D864CB}"/>
              </a:ext>
            </a:extLst>
          </p:cNvPr>
          <p:cNvSpPr/>
          <p:nvPr/>
        </p:nvSpPr>
        <p:spPr>
          <a:xfrm>
            <a:off x="9807954" y="2859936"/>
            <a:ext cx="198617" cy="156519"/>
          </a:xfrm>
          <a:prstGeom prst="rect">
            <a:avLst/>
          </a:prstGeom>
          <a:solidFill>
            <a:srgbClr val="66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D7B849C-AC01-4CD9-A83E-91B0BEAF427D}"/>
              </a:ext>
            </a:extLst>
          </p:cNvPr>
          <p:cNvGrpSpPr/>
          <p:nvPr/>
        </p:nvGrpSpPr>
        <p:grpSpPr>
          <a:xfrm>
            <a:off x="9095697" y="3359446"/>
            <a:ext cx="2269078" cy="234176"/>
            <a:chOff x="7387878" y="4293128"/>
            <a:chExt cx="2785758" cy="23417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D82C4E3-85FC-4DCA-8A78-AE4658E082C9}"/>
                </a:ext>
              </a:extLst>
            </p:cNvPr>
            <p:cNvSpPr/>
            <p:nvPr/>
          </p:nvSpPr>
          <p:spPr>
            <a:xfrm>
              <a:off x="7387878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BC3955D-F400-4D8A-BCAF-D25CC1C623D3}"/>
                </a:ext>
              </a:extLst>
            </p:cNvPr>
            <p:cNvSpPr/>
            <p:nvPr/>
          </p:nvSpPr>
          <p:spPr>
            <a:xfrm>
              <a:off x="7793331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45DB049-0533-4EB9-A6A0-7BF832F9D3B3}"/>
                </a:ext>
              </a:extLst>
            </p:cNvPr>
            <p:cNvSpPr/>
            <p:nvPr/>
          </p:nvSpPr>
          <p:spPr>
            <a:xfrm>
              <a:off x="8198784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42854A8-B37E-45BC-9E18-774AEC25A913}"/>
                </a:ext>
              </a:extLst>
            </p:cNvPr>
            <p:cNvSpPr/>
            <p:nvPr/>
          </p:nvSpPr>
          <p:spPr>
            <a:xfrm>
              <a:off x="8604237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C15A7B4-41BD-4CBD-B7A1-B802D4046575}"/>
                </a:ext>
              </a:extLst>
            </p:cNvPr>
            <p:cNvSpPr/>
            <p:nvPr/>
          </p:nvSpPr>
          <p:spPr>
            <a:xfrm>
              <a:off x="9029368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6E00E6D-9743-4AA8-B3D5-540195BA2DEB}"/>
                </a:ext>
              </a:extLst>
            </p:cNvPr>
            <p:cNvSpPr/>
            <p:nvPr/>
          </p:nvSpPr>
          <p:spPr>
            <a:xfrm>
              <a:off x="9434821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4234D13-5D5F-49FC-9980-AD883FB8839A}"/>
                </a:ext>
              </a:extLst>
            </p:cNvPr>
            <p:cNvSpPr/>
            <p:nvPr/>
          </p:nvSpPr>
          <p:spPr>
            <a:xfrm>
              <a:off x="9840274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5344E172-C46A-4A06-BA34-C9C38C7876DA}"/>
              </a:ext>
            </a:extLst>
          </p:cNvPr>
          <p:cNvSpPr/>
          <p:nvPr/>
        </p:nvSpPr>
        <p:spPr>
          <a:xfrm>
            <a:off x="10284262" y="2880162"/>
            <a:ext cx="198617" cy="156519"/>
          </a:xfrm>
          <a:prstGeom prst="rect">
            <a:avLst/>
          </a:prstGeom>
          <a:solidFill>
            <a:srgbClr val="66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DFC592-2EC4-4861-8655-D9DC7773D820}"/>
              </a:ext>
            </a:extLst>
          </p:cNvPr>
          <p:cNvSpPr/>
          <p:nvPr/>
        </p:nvSpPr>
        <p:spPr>
          <a:xfrm>
            <a:off x="9137564" y="4598580"/>
            <a:ext cx="2532698" cy="653943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Qubits</a:t>
            </a:r>
            <a:r>
              <a:rPr lang="en-US" dirty="0"/>
              <a:t> 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46E539-97CF-4967-897F-8D93826F5736}"/>
              </a:ext>
            </a:extLst>
          </p:cNvPr>
          <p:cNvGrpSpPr/>
          <p:nvPr/>
        </p:nvGrpSpPr>
        <p:grpSpPr>
          <a:xfrm>
            <a:off x="9417936" y="3054826"/>
            <a:ext cx="1608572" cy="234176"/>
            <a:chOff x="7387878" y="4293128"/>
            <a:chExt cx="1974852" cy="23417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AB8A73D-957B-48CF-81A4-1930BE29BF6A}"/>
                </a:ext>
              </a:extLst>
            </p:cNvPr>
            <p:cNvSpPr/>
            <p:nvPr/>
          </p:nvSpPr>
          <p:spPr>
            <a:xfrm>
              <a:off x="7387878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8EC06FB-1501-402F-BE34-9E7364740F92}"/>
                </a:ext>
              </a:extLst>
            </p:cNvPr>
            <p:cNvSpPr/>
            <p:nvPr/>
          </p:nvSpPr>
          <p:spPr>
            <a:xfrm>
              <a:off x="7793331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D64F426-CD7A-4D4E-8F5E-C644311566A5}"/>
                </a:ext>
              </a:extLst>
            </p:cNvPr>
            <p:cNvSpPr/>
            <p:nvPr/>
          </p:nvSpPr>
          <p:spPr>
            <a:xfrm>
              <a:off x="8198784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4408C78-18BA-4558-8BD6-AFE12DFF5F6D}"/>
                </a:ext>
              </a:extLst>
            </p:cNvPr>
            <p:cNvSpPr/>
            <p:nvPr/>
          </p:nvSpPr>
          <p:spPr>
            <a:xfrm>
              <a:off x="8604237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9E0D6DF-EB9F-41B8-A638-4C0A251C6F4E}"/>
                </a:ext>
              </a:extLst>
            </p:cNvPr>
            <p:cNvSpPr/>
            <p:nvPr/>
          </p:nvSpPr>
          <p:spPr>
            <a:xfrm>
              <a:off x="9029368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CDD6A77-7D6A-45A0-B890-22A9B0C39898}"/>
              </a:ext>
            </a:extLst>
          </p:cNvPr>
          <p:cNvGrpSpPr/>
          <p:nvPr/>
        </p:nvGrpSpPr>
        <p:grpSpPr>
          <a:xfrm>
            <a:off x="9387606" y="2594326"/>
            <a:ext cx="1608572" cy="234176"/>
            <a:chOff x="7793331" y="4293128"/>
            <a:chExt cx="1974852" cy="23417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0D88E97-F9C7-4511-B101-04113F6DB8A0}"/>
                </a:ext>
              </a:extLst>
            </p:cNvPr>
            <p:cNvSpPr/>
            <p:nvPr/>
          </p:nvSpPr>
          <p:spPr>
            <a:xfrm>
              <a:off x="7793331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730C580-2DE9-45BE-B22C-F8AAEA17DEEB}"/>
                </a:ext>
              </a:extLst>
            </p:cNvPr>
            <p:cNvSpPr/>
            <p:nvPr/>
          </p:nvSpPr>
          <p:spPr>
            <a:xfrm>
              <a:off x="8198784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49C4251-6743-4116-98D6-AE15E88378AC}"/>
                </a:ext>
              </a:extLst>
            </p:cNvPr>
            <p:cNvSpPr/>
            <p:nvPr/>
          </p:nvSpPr>
          <p:spPr>
            <a:xfrm>
              <a:off x="8604237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64CD6BB-A7B0-4958-B194-EEA8F0EA4F9B}"/>
                </a:ext>
              </a:extLst>
            </p:cNvPr>
            <p:cNvSpPr/>
            <p:nvPr/>
          </p:nvSpPr>
          <p:spPr>
            <a:xfrm>
              <a:off x="9029368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0CA10C9-D14E-49A4-BAF5-D72D07921EA5}"/>
                </a:ext>
              </a:extLst>
            </p:cNvPr>
            <p:cNvSpPr/>
            <p:nvPr/>
          </p:nvSpPr>
          <p:spPr>
            <a:xfrm>
              <a:off x="9434821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5E8D5BD-1489-467C-B4DD-F43304742AD2}"/>
                </a:ext>
              </a:extLst>
            </p:cNvPr>
            <p:cNvSpPr/>
            <p:nvPr/>
          </p:nvSpPr>
          <p:spPr>
            <a:xfrm>
              <a:off x="8175741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FD73907-37FF-4295-85B5-03F2ADDE7F77}"/>
                </a:ext>
              </a:extLst>
            </p:cNvPr>
            <p:cNvSpPr/>
            <p:nvPr/>
          </p:nvSpPr>
          <p:spPr>
            <a:xfrm>
              <a:off x="9006326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479B20C-58B7-4C6C-BCD3-8A51BD16B7FE}"/>
                </a:ext>
              </a:extLst>
            </p:cNvPr>
            <p:cNvSpPr/>
            <p:nvPr/>
          </p:nvSpPr>
          <p:spPr>
            <a:xfrm>
              <a:off x="9411778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D49221A5-C062-45B2-BB1D-6A4EF47F96AD}"/>
              </a:ext>
            </a:extLst>
          </p:cNvPr>
          <p:cNvSpPr/>
          <p:nvPr/>
        </p:nvSpPr>
        <p:spPr>
          <a:xfrm>
            <a:off x="9065941" y="2385254"/>
            <a:ext cx="2451234" cy="13607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Control Processor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A96E590-BB83-4F66-9D63-A3954CACEA59}"/>
              </a:ext>
            </a:extLst>
          </p:cNvPr>
          <p:cNvGrpSpPr/>
          <p:nvPr/>
        </p:nvGrpSpPr>
        <p:grpSpPr>
          <a:xfrm>
            <a:off x="8476306" y="2073339"/>
            <a:ext cx="3525100" cy="3345366"/>
            <a:chOff x="4415533" y="1920939"/>
            <a:chExt cx="3525100" cy="334536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D3C839F-ABC2-4492-A6C0-0F491F870ADC}"/>
                </a:ext>
              </a:extLst>
            </p:cNvPr>
            <p:cNvSpPr/>
            <p:nvPr/>
          </p:nvSpPr>
          <p:spPr>
            <a:xfrm>
              <a:off x="4415533" y="1920939"/>
              <a:ext cx="3367668" cy="33453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FD51BDB-872D-48EE-9F38-F89FF2C6F5AB}"/>
                </a:ext>
              </a:extLst>
            </p:cNvPr>
            <p:cNvGrpSpPr/>
            <p:nvPr/>
          </p:nvGrpSpPr>
          <p:grpSpPr>
            <a:xfrm>
              <a:off x="5353058" y="2242532"/>
              <a:ext cx="2587575" cy="2702180"/>
              <a:chOff x="7672949" y="2368553"/>
              <a:chExt cx="3211133" cy="3032222"/>
            </a:xfrm>
          </p:grpSpPr>
          <p:pic>
            <p:nvPicPr>
              <p:cNvPr id="1032" name="Picture 8" descr="Image result for Stop sign">
                <a:extLst>
                  <a:ext uri="{FF2B5EF4-FFF2-40B4-BE49-F238E27FC236}">
                    <a16:creationId xmlns:a16="http://schemas.microsoft.com/office/drawing/2014/main" id="{58DD4CBE-2C66-40A9-B41C-D840803385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2949" y="2368553"/>
                <a:ext cx="3032222" cy="30322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5F53ED-EAE7-4163-9D2A-4006BB402CA4}"/>
                  </a:ext>
                </a:extLst>
              </p:cNvPr>
              <p:cNvSpPr txBox="1"/>
              <p:nvPr/>
            </p:nvSpPr>
            <p:spPr>
              <a:xfrm>
                <a:off x="7672949" y="3454619"/>
                <a:ext cx="3211133" cy="863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/>
                  <a:t>No Copy</a:t>
                </a:r>
                <a:endParaRPr lang="en-US" sz="24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7455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repeatCount="4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00324 L 0.01146 0.1965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28000" cy="1143000"/>
          </a:xfrm>
        </p:spPr>
        <p:txBody>
          <a:bodyPr>
            <a:noAutofit/>
          </a:bodyPr>
          <a:lstStyle/>
          <a:p>
            <a:r>
              <a:rPr lang="en-US" sz="4400" dirty="0"/>
              <a:t>Quantum Error Correction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044075" y="1852063"/>
            <a:ext cx="3858659" cy="3680520"/>
            <a:chOff x="5858069" y="3312816"/>
            <a:chExt cx="3269111" cy="2630783"/>
          </a:xfrm>
        </p:grpSpPr>
        <p:sp>
          <p:nvSpPr>
            <p:cNvPr id="8" name="Rectangle 7"/>
            <p:cNvSpPr/>
            <p:nvPr/>
          </p:nvSpPr>
          <p:spPr>
            <a:xfrm>
              <a:off x="6019800" y="3972615"/>
              <a:ext cx="2514600" cy="21952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Syndrome Generator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858069" y="5059360"/>
              <a:ext cx="2967135" cy="25578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Syndrome Measurement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400800" y="4476944"/>
              <a:ext cx="1419808" cy="402128"/>
              <a:chOff x="6235700" y="3475981"/>
              <a:chExt cx="1847850" cy="581621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6248400" y="3475981"/>
                <a:ext cx="1835150" cy="270285"/>
                <a:chOff x="6248400" y="3475981"/>
                <a:chExt cx="1835150" cy="270285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6921500" y="3475981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7543800" y="3475981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7232650" y="3475981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7854950" y="3475981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6915150" y="3486858"/>
                  <a:ext cx="228600" cy="259408"/>
                </a:xfrm>
                <a:prstGeom prst="ellipse">
                  <a:avLst/>
                </a:prstGeom>
                <a:solidFill>
                  <a:srgbClr val="B3BDC7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7537450" y="3486858"/>
                  <a:ext cx="228600" cy="259408"/>
                </a:xfrm>
                <a:prstGeom prst="ellipse">
                  <a:avLst/>
                </a:prstGeom>
                <a:solidFill>
                  <a:srgbClr val="B3BDC7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7226300" y="3486858"/>
                  <a:ext cx="228600" cy="259408"/>
                </a:xfrm>
                <a:prstGeom prst="ellipse">
                  <a:avLst/>
                </a:prstGeom>
                <a:solidFill>
                  <a:srgbClr val="B3BDC7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7848600" y="3486858"/>
                  <a:ext cx="228600" cy="259408"/>
                </a:xfrm>
                <a:prstGeom prst="ellipse">
                  <a:avLst/>
                </a:prstGeom>
                <a:solidFill>
                  <a:srgbClr val="B3BDC7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6248400" y="3475981"/>
                  <a:ext cx="228600" cy="259408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6242050" y="3622000"/>
                <a:ext cx="1835150" cy="270285"/>
                <a:chOff x="6248400" y="3475981"/>
                <a:chExt cx="1835150" cy="270285"/>
              </a:xfrm>
            </p:grpSpPr>
            <p:sp>
              <p:nvSpPr>
                <p:cNvPr id="95" name="Oval 94"/>
                <p:cNvSpPr/>
                <p:nvPr/>
              </p:nvSpPr>
              <p:spPr>
                <a:xfrm>
                  <a:off x="6921500" y="3475981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7543800" y="3475981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7232650" y="3475981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7854950" y="3475981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6915150" y="3486858"/>
                  <a:ext cx="228600" cy="259408"/>
                </a:xfrm>
                <a:prstGeom prst="ellipse">
                  <a:avLst/>
                </a:prstGeom>
                <a:solidFill>
                  <a:srgbClr val="B3BDC7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7537450" y="3486858"/>
                  <a:ext cx="228600" cy="259408"/>
                </a:xfrm>
                <a:prstGeom prst="ellipse">
                  <a:avLst/>
                </a:prstGeom>
                <a:solidFill>
                  <a:srgbClr val="B3BDC7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7226300" y="3486858"/>
                  <a:ext cx="228600" cy="259408"/>
                </a:xfrm>
                <a:prstGeom prst="ellipse">
                  <a:avLst/>
                </a:prstGeom>
                <a:solidFill>
                  <a:srgbClr val="B3BDC7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7848600" y="3486858"/>
                  <a:ext cx="228600" cy="259408"/>
                </a:xfrm>
                <a:prstGeom prst="ellipse">
                  <a:avLst/>
                </a:prstGeom>
                <a:solidFill>
                  <a:srgbClr val="B3BDC7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6248400" y="3475981"/>
                  <a:ext cx="228600" cy="259408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6235700" y="3787317"/>
                <a:ext cx="1835150" cy="270285"/>
                <a:chOff x="6248400" y="3475981"/>
                <a:chExt cx="1835150" cy="270285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6921500" y="3475981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7543800" y="3475981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7232650" y="3475981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7854950" y="3475981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6915150" y="3486858"/>
                  <a:ext cx="228600" cy="259408"/>
                </a:xfrm>
                <a:prstGeom prst="ellipse">
                  <a:avLst/>
                </a:prstGeom>
                <a:solidFill>
                  <a:srgbClr val="B3BDC7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7537450" y="3486858"/>
                  <a:ext cx="228600" cy="259408"/>
                </a:xfrm>
                <a:prstGeom prst="ellipse">
                  <a:avLst/>
                </a:prstGeom>
                <a:solidFill>
                  <a:srgbClr val="B3BDC7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7226300" y="3486858"/>
                  <a:ext cx="228600" cy="259408"/>
                </a:xfrm>
                <a:prstGeom prst="ellipse">
                  <a:avLst/>
                </a:prstGeom>
                <a:solidFill>
                  <a:srgbClr val="B3BDC7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7848600" y="3486858"/>
                  <a:ext cx="228600" cy="259408"/>
                </a:xfrm>
                <a:prstGeom prst="ellipse">
                  <a:avLst/>
                </a:prstGeom>
                <a:solidFill>
                  <a:srgbClr val="B3BDC7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6248400" y="3475981"/>
                  <a:ext cx="228600" cy="259408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6410558" y="3312816"/>
              <a:ext cx="1418342" cy="402128"/>
              <a:chOff x="6235700" y="3475981"/>
              <a:chExt cx="1847850" cy="581621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6248400" y="3475981"/>
                <a:ext cx="1835150" cy="270285"/>
                <a:chOff x="6248400" y="3475981"/>
                <a:chExt cx="1835150" cy="270285"/>
              </a:xfrm>
            </p:grpSpPr>
            <p:sp>
              <p:nvSpPr>
                <p:cNvPr id="74" name="Oval 73"/>
                <p:cNvSpPr/>
                <p:nvPr/>
              </p:nvSpPr>
              <p:spPr>
                <a:xfrm>
                  <a:off x="6921500" y="3475981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7543800" y="3475981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7232650" y="3475981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7854950" y="3475981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6915150" y="3486858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7537450" y="3486858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7226300" y="3486858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7848600" y="3486858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6248400" y="3475981"/>
                  <a:ext cx="228600" cy="259408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6242050" y="3622000"/>
                <a:ext cx="1835150" cy="270285"/>
                <a:chOff x="6248400" y="3475981"/>
                <a:chExt cx="1835150" cy="270285"/>
              </a:xfrm>
            </p:grpSpPr>
            <p:sp>
              <p:nvSpPr>
                <p:cNvPr id="65" name="Oval 64"/>
                <p:cNvSpPr/>
                <p:nvPr/>
              </p:nvSpPr>
              <p:spPr>
                <a:xfrm>
                  <a:off x="6921500" y="3475981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7543800" y="3475981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7232650" y="3475981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7854950" y="3475981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6915150" y="3486858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7537450" y="3486858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7226300" y="3486858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7848600" y="3486858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6248400" y="3475981"/>
                  <a:ext cx="228600" cy="259408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6235700" y="3787317"/>
                <a:ext cx="1835150" cy="270285"/>
                <a:chOff x="6248400" y="3475981"/>
                <a:chExt cx="1835150" cy="270285"/>
              </a:xfrm>
            </p:grpSpPr>
            <p:sp>
              <p:nvSpPr>
                <p:cNvPr id="56" name="Oval 55"/>
                <p:cNvSpPr/>
                <p:nvPr/>
              </p:nvSpPr>
              <p:spPr>
                <a:xfrm>
                  <a:off x="6921500" y="3475981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7543800" y="3475981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7232650" y="3475981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7854950" y="3475981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6915150" y="3486858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7537450" y="3486858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7226300" y="3486858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7848600" y="3486858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6248400" y="3475981"/>
                  <a:ext cx="228600" cy="259408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12" name="Straight Arrow Connector 11"/>
            <p:cNvCxnSpPr/>
            <p:nvPr/>
          </p:nvCxnSpPr>
          <p:spPr>
            <a:xfrm flipH="1">
              <a:off x="6488623" y="3722605"/>
              <a:ext cx="1" cy="236543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7371367" y="3721748"/>
              <a:ext cx="1" cy="236543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7368777" y="4235009"/>
              <a:ext cx="973" cy="23299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6407314" y="4711492"/>
              <a:ext cx="1438006" cy="1232107"/>
              <a:chOff x="6212016" y="2275534"/>
              <a:chExt cx="1871534" cy="1782068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248400" y="3475981"/>
                <a:ext cx="1835150" cy="270285"/>
                <a:chOff x="6248400" y="3475981"/>
                <a:chExt cx="1835150" cy="270285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6921500" y="3475981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7543800" y="3475981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7232650" y="3475981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7854950" y="3475981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6915150" y="3486858"/>
                  <a:ext cx="228600" cy="259408"/>
                </a:xfrm>
                <a:prstGeom prst="ellipse">
                  <a:avLst/>
                </a:prstGeom>
                <a:solidFill>
                  <a:srgbClr val="B3BDC7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7537450" y="3486858"/>
                  <a:ext cx="228600" cy="259408"/>
                </a:xfrm>
                <a:prstGeom prst="ellipse">
                  <a:avLst/>
                </a:prstGeom>
                <a:solidFill>
                  <a:srgbClr val="B3BDC7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7226300" y="3486858"/>
                  <a:ext cx="228600" cy="259408"/>
                </a:xfrm>
                <a:prstGeom prst="ellipse">
                  <a:avLst/>
                </a:prstGeom>
                <a:solidFill>
                  <a:srgbClr val="B3BDC7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7848600" y="3486858"/>
                  <a:ext cx="228600" cy="259408"/>
                </a:xfrm>
                <a:prstGeom prst="ellipse">
                  <a:avLst/>
                </a:prstGeom>
                <a:solidFill>
                  <a:srgbClr val="B3BDC7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6248400" y="3475981"/>
                  <a:ext cx="228600" cy="259408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6242050" y="3622000"/>
                <a:ext cx="1835150" cy="270285"/>
                <a:chOff x="6248400" y="3475981"/>
                <a:chExt cx="1835150" cy="270285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6921500" y="3475981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7543800" y="3475981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7232650" y="3475981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7854950" y="3475981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6915150" y="3486858"/>
                  <a:ext cx="228600" cy="259408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7537450" y="3486858"/>
                  <a:ext cx="228600" cy="2594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7226300" y="3486858"/>
                  <a:ext cx="228600" cy="259408"/>
                </a:xfrm>
                <a:prstGeom prst="ellipse">
                  <a:avLst/>
                </a:prstGeom>
                <a:solidFill>
                  <a:srgbClr val="B3BDC7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7848600" y="3486858"/>
                  <a:ext cx="228600" cy="259408"/>
                </a:xfrm>
                <a:prstGeom prst="ellipse">
                  <a:avLst/>
                </a:prstGeom>
                <a:solidFill>
                  <a:srgbClr val="B3BDC7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6248400" y="3475981"/>
                  <a:ext cx="228600" cy="259408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6212016" y="2275534"/>
                <a:ext cx="1858834" cy="1782068"/>
                <a:chOff x="6224716" y="1964198"/>
                <a:chExt cx="1858834" cy="1782068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6921500" y="3475981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7543800" y="3475981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7232650" y="3475981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7854950" y="3475981"/>
                  <a:ext cx="228600" cy="25940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6915150" y="3486858"/>
                  <a:ext cx="228600" cy="259408"/>
                </a:xfrm>
                <a:prstGeom prst="ellipse">
                  <a:avLst/>
                </a:prstGeom>
                <a:solidFill>
                  <a:srgbClr val="B3BDC7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7537450" y="3486858"/>
                  <a:ext cx="228600" cy="259408"/>
                </a:xfrm>
                <a:prstGeom prst="ellipse">
                  <a:avLst/>
                </a:prstGeom>
                <a:solidFill>
                  <a:srgbClr val="B3BDC7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7226300" y="3486858"/>
                  <a:ext cx="228600" cy="2594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7848600" y="3486858"/>
                  <a:ext cx="228600" cy="259408"/>
                </a:xfrm>
                <a:prstGeom prst="ellipse">
                  <a:avLst/>
                </a:prstGeom>
                <a:solidFill>
                  <a:srgbClr val="B3BDC7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6224716" y="1964198"/>
                  <a:ext cx="228600" cy="2594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6" name="Freeform: Shape 15"/>
            <p:cNvSpPr/>
            <p:nvPr/>
          </p:nvSpPr>
          <p:spPr>
            <a:xfrm>
              <a:off x="6581775" y="4762500"/>
              <a:ext cx="330994" cy="59786"/>
            </a:xfrm>
            <a:custGeom>
              <a:avLst/>
              <a:gdLst>
                <a:gd name="connsiteX0" fmla="*/ 0 w 330994"/>
                <a:gd name="connsiteY0" fmla="*/ 28575 h 59786"/>
                <a:gd name="connsiteX1" fmla="*/ 11906 w 330994"/>
                <a:gd name="connsiteY1" fmla="*/ 23813 h 59786"/>
                <a:gd name="connsiteX2" fmla="*/ 26194 w 330994"/>
                <a:gd name="connsiteY2" fmla="*/ 14288 h 59786"/>
                <a:gd name="connsiteX3" fmla="*/ 50006 w 330994"/>
                <a:gd name="connsiteY3" fmla="*/ 7144 h 59786"/>
                <a:gd name="connsiteX4" fmla="*/ 64294 w 330994"/>
                <a:gd name="connsiteY4" fmla="*/ 11906 h 59786"/>
                <a:gd name="connsiteX5" fmla="*/ 71438 w 330994"/>
                <a:gd name="connsiteY5" fmla="*/ 14288 h 59786"/>
                <a:gd name="connsiteX6" fmla="*/ 88106 w 330994"/>
                <a:gd name="connsiteY6" fmla="*/ 23813 h 59786"/>
                <a:gd name="connsiteX7" fmla="*/ 92869 w 330994"/>
                <a:gd name="connsiteY7" fmla="*/ 30956 h 59786"/>
                <a:gd name="connsiteX8" fmla="*/ 102394 w 330994"/>
                <a:gd name="connsiteY8" fmla="*/ 35719 h 59786"/>
                <a:gd name="connsiteX9" fmla="*/ 109538 w 330994"/>
                <a:gd name="connsiteY9" fmla="*/ 40481 h 59786"/>
                <a:gd name="connsiteX10" fmla="*/ 114300 w 330994"/>
                <a:gd name="connsiteY10" fmla="*/ 47625 h 59786"/>
                <a:gd name="connsiteX11" fmla="*/ 135731 w 330994"/>
                <a:gd name="connsiteY11" fmla="*/ 59531 h 59786"/>
                <a:gd name="connsiteX12" fmla="*/ 190500 w 330994"/>
                <a:gd name="connsiteY12" fmla="*/ 57150 h 59786"/>
                <a:gd name="connsiteX13" fmla="*/ 200025 w 330994"/>
                <a:gd name="connsiteY13" fmla="*/ 54769 h 59786"/>
                <a:gd name="connsiteX14" fmla="*/ 202406 w 330994"/>
                <a:gd name="connsiteY14" fmla="*/ 45244 h 59786"/>
                <a:gd name="connsiteX15" fmla="*/ 204788 w 330994"/>
                <a:gd name="connsiteY15" fmla="*/ 38100 h 59786"/>
                <a:gd name="connsiteX16" fmla="*/ 209550 w 330994"/>
                <a:gd name="connsiteY16" fmla="*/ 30956 h 59786"/>
                <a:gd name="connsiteX17" fmla="*/ 219075 w 330994"/>
                <a:gd name="connsiteY17" fmla="*/ 7144 h 59786"/>
                <a:gd name="connsiteX18" fmla="*/ 233363 w 330994"/>
                <a:gd name="connsiteY18" fmla="*/ 0 h 59786"/>
                <a:gd name="connsiteX19" fmla="*/ 245269 w 330994"/>
                <a:gd name="connsiteY19" fmla="*/ 2381 h 59786"/>
                <a:gd name="connsiteX20" fmla="*/ 252413 w 330994"/>
                <a:gd name="connsiteY20" fmla="*/ 4763 h 59786"/>
                <a:gd name="connsiteX21" fmla="*/ 261938 w 330994"/>
                <a:gd name="connsiteY21" fmla="*/ 14288 h 59786"/>
                <a:gd name="connsiteX22" fmla="*/ 269081 w 330994"/>
                <a:gd name="connsiteY22" fmla="*/ 21431 h 59786"/>
                <a:gd name="connsiteX23" fmla="*/ 273844 w 330994"/>
                <a:gd name="connsiteY23" fmla="*/ 28575 h 59786"/>
                <a:gd name="connsiteX24" fmla="*/ 280988 w 330994"/>
                <a:gd name="connsiteY24" fmla="*/ 30956 h 59786"/>
                <a:gd name="connsiteX25" fmla="*/ 285750 w 330994"/>
                <a:gd name="connsiteY25" fmla="*/ 38100 h 59786"/>
                <a:gd name="connsiteX26" fmla="*/ 290513 w 330994"/>
                <a:gd name="connsiteY26" fmla="*/ 47625 h 59786"/>
                <a:gd name="connsiteX27" fmla="*/ 311944 w 330994"/>
                <a:gd name="connsiteY27" fmla="*/ 59531 h 59786"/>
                <a:gd name="connsiteX28" fmla="*/ 330994 w 330994"/>
                <a:gd name="connsiteY28" fmla="*/ 59531 h 59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30994" h="59786">
                  <a:moveTo>
                    <a:pt x="0" y="28575"/>
                  </a:moveTo>
                  <a:cubicBezTo>
                    <a:pt x="3969" y="26988"/>
                    <a:pt x="8154" y="25860"/>
                    <a:pt x="11906" y="23813"/>
                  </a:cubicBezTo>
                  <a:cubicBezTo>
                    <a:pt x="16931" y="21072"/>
                    <a:pt x="20641" y="15677"/>
                    <a:pt x="26194" y="14288"/>
                  </a:cubicBezTo>
                  <a:cubicBezTo>
                    <a:pt x="40589" y="10688"/>
                    <a:pt x="32614" y="12941"/>
                    <a:pt x="50006" y="7144"/>
                  </a:cubicBezTo>
                  <a:lnTo>
                    <a:pt x="64294" y="11906"/>
                  </a:lnTo>
                  <a:cubicBezTo>
                    <a:pt x="66675" y="12700"/>
                    <a:pt x="69193" y="13165"/>
                    <a:pt x="71438" y="14288"/>
                  </a:cubicBezTo>
                  <a:cubicBezTo>
                    <a:pt x="83523" y="20330"/>
                    <a:pt x="78010" y="17081"/>
                    <a:pt x="88106" y="23813"/>
                  </a:cubicBezTo>
                  <a:cubicBezTo>
                    <a:pt x="89694" y="26194"/>
                    <a:pt x="90670" y="29124"/>
                    <a:pt x="92869" y="30956"/>
                  </a:cubicBezTo>
                  <a:cubicBezTo>
                    <a:pt x="95596" y="33228"/>
                    <a:pt x="99312" y="33958"/>
                    <a:pt x="102394" y="35719"/>
                  </a:cubicBezTo>
                  <a:cubicBezTo>
                    <a:pt x="104879" y="37139"/>
                    <a:pt x="107157" y="38894"/>
                    <a:pt x="109538" y="40481"/>
                  </a:cubicBezTo>
                  <a:cubicBezTo>
                    <a:pt x="111125" y="42862"/>
                    <a:pt x="112146" y="45740"/>
                    <a:pt x="114300" y="47625"/>
                  </a:cubicBezTo>
                  <a:cubicBezTo>
                    <a:pt x="124377" y="56442"/>
                    <a:pt x="125920" y="56261"/>
                    <a:pt x="135731" y="59531"/>
                  </a:cubicBezTo>
                  <a:cubicBezTo>
                    <a:pt x="153987" y="58737"/>
                    <a:pt x="172276" y="58500"/>
                    <a:pt x="190500" y="57150"/>
                  </a:cubicBezTo>
                  <a:cubicBezTo>
                    <a:pt x="193764" y="56908"/>
                    <a:pt x="197711" y="57083"/>
                    <a:pt x="200025" y="54769"/>
                  </a:cubicBezTo>
                  <a:cubicBezTo>
                    <a:pt x="202339" y="52455"/>
                    <a:pt x="201507" y="48391"/>
                    <a:pt x="202406" y="45244"/>
                  </a:cubicBezTo>
                  <a:cubicBezTo>
                    <a:pt x="203096" y="42830"/>
                    <a:pt x="203665" y="40345"/>
                    <a:pt x="204788" y="38100"/>
                  </a:cubicBezTo>
                  <a:cubicBezTo>
                    <a:pt x="206068" y="35540"/>
                    <a:pt x="208388" y="33571"/>
                    <a:pt x="209550" y="30956"/>
                  </a:cubicBezTo>
                  <a:cubicBezTo>
                    <a:pt x="212086" y="25250"/>
                    <a:pt x="214437" y="12710"/>
                    <a:pt x="219075" y="7144"/>
                  </a:cubicBezTo>
                  <a:cubicBezTo>
                    <a:pt x="222626" y="2882"/>
                    <a:pt x="228486" y="1625"/>
                    <a:pt x="233363" y="0"/>
                  </a:cubicBezTo>
                  <a:cubicBezTo>
                    <a:pt x="237332" y="794"/>
                    <a:pt x="241343" y="1399"/>
                    <a:pt x="245269" y="2381"/>
                  </a:cubicBezTo>
                  <a:cubicBezTo>
                    <a:pt x="247704" y="2990"/>
                    <a:pt x="250638" y="2988"/>
                    <a:pt x="252413" y="4763"/>
                  </a:cubicBezTo>
                  <a:cubicBezTo>
                    <a:pt x="265114" y="17464"/>
                    <a:pt x="242886" y="7935"/>
                    <a:pt x="261938" y="14288"/>
                  </a:cubicBezTo>
                  <a:cubicBezTo>
                    <a:pt x="264319" y="16669"/>
                    <a:pt x="266925" y="18844"/>
                    <a:pt x="269081" y="21431"/>
                  </a:cubicBezTo>
                  <a:cubicBezTo>
                    <a:pt x="270913" y="23630"/>
                    <a:pt x="271609" y="26787"/>
                    <a:pt x="273844" y="28575"/>
                  </a:cubicBezTo>
                  <a:cubicBezTo>
                    <a:pt x="275804" y="30143"/>
                    <a:pt x="278607" y="30162"/>
                    <a:pt x="280988" y="30956"/>
                  </a:cubicBezTo>
                  <a:cubicBezTo>
                    <a:pt x="282575" y="33337"/>
                    <a:pt x="284330" y="35615"/>
                    <a:pt x="285750" y="38100"/>
                  </a:cubicBezTo>
                  <a:cubicBezTo>
                    <a:pt x="287511" y="41182"/>
                    <a:pt x="288003" y="45115"/>
                    <a:pt x="290513" y="47625"/>
                  </a:cubicBezTo>
                  <a:cubicBezTo>
                    <a:pt x="293240" y="50352"/>
                    <a:pt x="305355" y="58932"/>
                    <a:pt x="311944" y="59531"/>
                  </a:cubicBezTo>
                  <a:cubicBezTo>
                    <a:pt x="318268" y="60106"/>
                    <a:pt x="324644" y="59531"/>
                    <a:pt x="330994" y="59531"/>
                  </a:cubicBezTo>
                </a:path>
              </a:pathLst>
            </a:cu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6569909" y="4632413"/>
              <a:ext cx="377661" cy="67306"/>
            </a:xfrm>
            <a:custGeom>
              <a:avLst/>
              <a:gdLst>
                <a:gd name="connsiteX0" fmla="*/ 0 w 330994"/>
                <a:gd name="connsiteY0" fmla="*/ 28575 h 59786"/>
                <a:gd name="connsiteX1" fmla="*/ 11906 w 330994"/>
                <a:gd name="connsiteY1" fmla="*/ 23813 h 59786"/>
                <a:gd name="connsiteX2" fmla="*/ 26194 w 330994"/>
                <a:gd name="connsiteY2" fmla="*/ 14288 h 59786"/>
                <a:gd name="connsiteX3" fmla="*/ 50006 w 330994"/>
                <a:gd name="connsiteY3" fmla="*/ 7144 h 59786"/>
                <a:gd name="connsiteX4" fmla="*/ 64294 w 330994"/>
                <a:gd name="connsiteY4" fmla="*/ 11906 h 59786"/>
                <a:gd name="connsiteX5" fmla="*/ 71438 w 330994"/>
                <a:gd name="connsiteY5" fmla="*/ 14288 h 59786"/>
                <a:gd name="connsiteX6" fmla="*/ 88106 w 330994"/>
                <a:gd name="connsiteY6" fmla="*/ 23813 h 59786"/>
                <a:gd name="connsiteX7" fmla="*/ 92869 w 330994"/>
                <a:gd name="connsiteY7" fmla="*/ 30956 h 59786"/>
                <a:gd name="connsiteX8" fmla="*/ 102394 w 330994"/>
                <a:gd name="connsiteY8" fmla="*/ 35719 h 59786"/>
                <a:gd name="connsiteX9" fmla="*/ 109538 w 330994"/>
                <a:gd name="connsiteY9" fmla="*/ 40481 h 59786"/>
                <a:gd name="connsiteX10" fmla="*/ 114300 w 330994"/>
                <a:gd name="connsiteY10" fmla="*/ 47625 h 59786"/>
                <a:gd name="connsiteX11" fmla="*/ 135731 w 330994"/>
                <a:gd name="connsiteY11" fmla="*/ 59531 h 59786"/>
                <a:gd name="connsiteX12" fmla="*/ 190500 w 330994"/>
                <a:gd name="connsiteY12" fmla="*/ 57150 h 59786"/>
                <a:gd name="connsiteX13" fmla="*/ 200025 w 330994"/>
                <a:gd name="connsiteY13" fmla="*/ 54769 h 59786"/>
                <a:gd name="connsiteX14" fmla="*/ 202406 w 330994"/>
                <a:gd name="connsiteY14" fmla="*/ 45244 h 59786"/>
                <a:gd name="connsiteX15" fmla="*/ 204788 w 330994"/>
                <a:gd name="connsiteY15" fmla="*/ 38100 h 59786"/>
                <a:gd name="connsiteX16" fmla="*/ 209550 w 330994"/>
                <a:gd name="connsiteY16" fmla="*/ 30956 h 59786"/>
                <a:gd name="connsiteX17" fmla="*/ 219075 w 330994"/>
                <a:gd name="connsiteY17" fmla="*/ 7144 h 59786"/>
                <a:gd name="connsiteX18" fmla="*/ 233363 w 330994"/>
                <a:gd name="connsiteY18" fmla="*/ 0 h 59786"/>
                <a:gd name="connsiteX19" fmla="*/ 245269 w 330994"/>
                <a:gd name="connsiteY19" fmla="*/ 2381 h 59786"/>
                <a:gd name="connsiteX20" fmla="*/ 252413 w 330994"/>
                <a:gd name="connsiteY20" fmla="*/ 4763 h 59786"/>
                <a:gd name="connsiteX21" fmla="*/ 261938 w 330994"/>
                <a:gd name="connsiteY21" fmla="*/ 14288 h 59786"/>
                <a:gd name="connsiteX22" fmla="*/ 269081 w 330994"/>
                <a:gd name="connsiteY22" fmla="*/ 21431 h 59786"/>
                <a:gd name="connsiteX23" fmla="*/ 273844 w 330994"/>
                <a:gd name="connsiteY23" fmla="*/ 28575 h 59786"/>
                <a:gd name="connsiteX24" fmla="*/ 280988 w 330994"/>
                <a:gd name="connsiteY24" fmla="*/ 30956 h 59786"/>
                <a:gd name="connsiteX25" fmla="*/ 285750 w 330994"/>
                <a:gd name="connsiteY25" fmla="*/ 38100 h 59786"/>
                <a:gd name="connsiteX26" fmla="*/ 290513 w 330994"/>
                <a:gd name="connsiteY26" fmla="*/ 47625 h 59786"/>
                <a:gd name="connsiteX27" fmla="*/ 311944 w 330994"/>
                <a:gd name="connsiteY27" fmla="*/ 59531 h 59786"/>
                <a:gd name="connsiteX28" fmla="*/ 330994 w 330994"/>
                <a:gd name="connsiteY28" fmla="*/ 59531 h 59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30994" h="59786">
                  <a:moveTo>
                    <a:pt x="0" y="28575"/>
                  </a:moveTo>
                  <a:cubicBezTo>
                    <a:pt x="3969" y="26988"/>
                    <a:pt x="8154" y="25860"/>
                    <a:pt x="11906" y="23813"/>
                  </a:cubicBezTo>
                  <a:cubicBezTo>
                    <a:pt x="16931" y="21072"/>
                    <a:pt x="20641" y="15677"/>
                    <a:pt x="26194" y="14288"/>
                  </a:cubicBezTo>
                  <a:cubicBezTo>
                    <a:pt x="40589" y="10688"/>
                    <a:pt x="32614" y="12941"/>
                    <a:pt x="50006" y="7144"/>
                  </a:cubicBezTo>
                  <a:lnTo>
                    <a:pt x="64294" y="11906"/>
                  </a:lnTo>
                  <a:cubicBezTo>
                    <a:pt x="66675" y="12700"/>
                    <a:pt x="69193" y="13165"/>
                    <a:pt x="71438" y="14288"/>
                  </a:cubicBezTo>
                  <a:cubicBezTo>
                    <a:pt x="83523" y="20330"/>
                    <a:pt x="78010" y="17081"/>
                    <a:pt x="88106" y="23813"/>
                  </a:cubicBezTo>
                  <a:cubicBezTo>
                    <a:pt x="89694" y="26194"/>
                    <a:pt x="90670" y="29124"/>
                    <a:pt x="92869" y="30956"/>
                  </a:cubicBezTo>
                  <a:cubicBezTo>
                    <a:pt x="95596" y="33228"/>
                    <a:pt x="99312" y="33958"/>
                    <a:pt x="102394" y="35719"/>
                  </a:cubicBezTo>
                  <a:cubicBezTo>
                    <a:pt x="104879" y="37139"/>
                    <a:pt x="107157" y="38894"/>
                    <a:pt x="109538" y="40481"/>
                  </a:cubicBezTo>
                  <a:cubicBezTo>
                    <a:pt x="111125" y="42862"/>
                    <a:pt x="112146" y="45740"/>
                    <a:pt x="114300" y="47625"/>
                  </a:cubicBezTo>
                  <a:cubicBezTo>
                    <a:pt x="124377" y="56442"/>
                    <a:pt x="125920" y="56261"/>
                    <a:pt x="135731" y="59531"/>
                  </a:cubicBezTo>
                  <a:cubicBezTo>
                    <a:pt x="153987" y="58737"/>
                    <a:pt x="172276" y="58500"/>
                    <a:pt x="190500" y="57150"/>
                  </a:cubicBezTo>
                  <a:cubicBezTo>
                    <a:pt x="193764" y="56908"/>
                    <a:pt x="197711" y="57083"/>
                    <a:pt x="200025" y="54769"/>
                  </a:cubicBezTo>
                  <a:cubicBezTo>
                    <a:pt x="202339" y="52455"/>
                    <a:pt x="201507" y="48391"/>
                    <a:pt x="202406" y="45244"/>
                  </a:cubicBezTo>
                  <a:cubicBezTo>
                    <a:pt x="203096" y="42830"/>
                    <a:pt x="203665" y="40345"/>
                    <a:pt x="204788" y="38100"/>
                  </a:cubicBezTo>
                  <a:cubicBezTo>
                    <a:pt x="206068" y="35540"/>
                    <a:pt x="208388" y="33571"/>
                    <a:pt x="209550" y="30956"/>
                  </a:cubicBezTo>
                  <a:cubicBezTo>
                    <a:pt x="212086" y="25250"/>
                    <a:pt x="214437" y="12710"/>
                    <a:pt x="219075" y="7144"/>
                  </a:cubicBezTo>
                  <a:cubicBezTo>
                    <a:pt x="222626" y="2882"/>
                    <a:pt x="228486" y="1625"/>
                    <a:pt x="233363" y="0"/>
                  </a:cubicBezTo>
                  <a:cubicBezTo>
                    <a:pt x="237332" y="794"/>
                    <a:pt x="241343" y="1399"/>
                    <a:pt x="245269" y="2381"/>
                  </a:cubicBezTo>
                  <a:cubicBezTo>
                    <a:pt x="247704" y="2990"/>
                    <a:pt x="250638" y="2988"/>
                    <a:pt x="252413" y="4763"/>
                  </a:cubicBezTo>
                  <a:cubicBezTo>
                    <a:pt x="265114" y="17464"/>
                    <a:pt x="242886" y="7935"/>
                    <a:pt x="261938" y="14288"/>
                  </a:cubicBezTo>
                  <a:cubicBezTo>
                    <a:pt x="264319" y="16669"/>
                    <a:pt x="266925" y="18844"/>
                    <a:pt x="269081" y="21431"/>
                  </a:cubicBezTo>
                  <a:cubicBezTo>
                    <a:pt x="270913" y="23630"/>
                    <a:pt x="271609" y="26787"/>
                    <a:pt x="273844" y="28575"/>
                  </a:cubicBezTo>
                  <a:cubicBezTo>
                    <a:pt x="275804" y="30143"/>
                    <a:pt x="278607" y="30162"/>
                    <a:pt x="280988" y="30956"/>
                  </a:cubicBezTo>
                  <a:cubicBezTo>
                    <a:pt x="282575" y="33337"/>
                    <a:pt x="284330" y="35615"/>
                    <a:pt x="285750" y="38100"/>
                  </a:cubicBezTo>
                  <a:cubicBezTo>
                    <a:pt x="287511" y="41182"/>
                    <a:pt x="288003" y="45115"/>
                    <a:pt x="290513" y="47625"/>
                  </a:cubicBezTo>
                  <a:cubicBezTo>
                    <a:pt x="293240" y="50352"/>
                    <a:pt x="305355" y="58932"/>
                    <a:pt x="311944" y="59531"/>
                  </a:cubicBezTo>
                  <a:cubicBezTo>
                    <a:pt x="318268" y="60106"/>
                    <a:pt x="324644" y="59531"/>
                    <a:pt x="330994" y="59531"/>
                  </a:cubicBezTo>
                </a:path>
              </a:pathLst>
            </a:cu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6595771" y="4510869"/>
              <a:ext cx="377661" cy="67306"/>
            </a:xfrm>
            <a:custGeom>
              <a:avLst/>
              <a:gdLst>
                <a:gd name="connsiteX0" fmla="*/ 0 w 330994"/>
                <a:gd name="connsiteY0" fmla="*/ 28575 h 59786"/>
                <a:gd name="connsiteX1" fmla="*/ 11906 w 330994"/>
                <a:gd name="connsiteY1" fmla="*/ 23813 h 59786"/>
                <a:gd name="connsiteX2" fmla="*/ 26194 w 330994"/>
                <a:gd name="connsiteY2" fmla="*/ 14288 h 59786"/>
                <a:gd name="connsiteX3" fmla="*/ 50006 w 330994"/>
                <a:gd name="connsiteY3" fmla="*/ 7144 h 59786"/>
                <a:gd name="connsiteX4" fmla="*/ 64294 w 330994"/>
                <a:gd name="connsiteY4" fmla="*/ 11906 h 59786"/>
                <a:gd name="connsiteX5" fmla="*/ 71438 w 330994"/>
                <a:gd name="connsiteY5" fmla="*/ 14288 h 59786"/>
                <a:gd name="connsiteX6" fmla="*/ 88106 w 330994"/>
                <a:gd name="connsiteY6" fmla="*/ 23813 h 59786"/>
                <a:gd name="connsiteX7" fmla="*/ 92869 w 330994"/>
                <a:gd name="connsiteY7" fmla="*/ 30956 h 59786"/>
                <a:gd name="connsiteX8" fmla="*/ 102394 w 330994"/>
                <a:gd name="connsiteY8" fmla="*/ 35719 h 59786"/>
                <a:gd name="connsiteX9" fmla="*/ 109538 w 330994"/>
                <a:gd name="connsiteY9" fmla="*/ 40481 h 59786"/>
                <a:gd name="connsiteX10" fmla="*/ 114300 w 330994"/>
                <a:gd name="connsiteY10" fmla="*/ 47625 h 59786"/>
                <a:gd name="connsiteX11" fmla="*/ 135731 w 330994"/>
                <a:gd name="connsiteY11" fmla="*/ 59531 h 59786"/>
                <a:gd name="connsiteX12" fmla="*/ 190500 w 330994"/>
                <a:gd name="connsiteY12" fmla="*/ 57150 h 59786"/>
                <a:gd name="connsiteX13" fmla="*/ 200025 w 330994"/>
                <a:gd name="connsiteY13" fmla="*/ 54769 h 59786"/>
                <a:gd name="connsiteX14" fmla="*/ 202406 w 330994"/>
                <a:gd name="connsiteY14" fmla="*/ 45244 h 59786"/>
                <a:gd name="connsiteX15" fmla="*/ 204788 w 330994"/>
                <a:gd name="connsiteY15" fmla="*/ 38100 h 59786"/>
                <a:gd name="connsiteX16" fmla="*/ 209550 w 330994"/>
                <a:gd name="connsiteY16" fmla="*/ 30956 h 59786"/>
                <a:gd name="connsiteX17" fmla="*/ 219075 w 330994"/>
                <a:gd name="connsiteY17" fmla="*/ 7144 h 59786"/>
                <a:gd name="connsiteX18" fmla="*/ 233363 w 330994"/>
                <a:gd name="connsiteY18" fmla="*/ 0 h 59786"/>
                <a:gd name="connsiteX19" fmla="*/ 245269 w 330994"/>
                <a:gd name="connsiteY19" fmla="*/ 2381 h 59786"/>
                <a:gd name="connsiteX20" fmla="*/ 252413 w 330994"/>
                <a:gd name="connsiteY20" fmla="*/ 4763 h 59786"/>
                <a:gd name="connsiteX21" fmla="*/ 261938 w 330994"/>
                <a:gd name="connsiteY21" fmla="*/ 14288 h 59786"/>
                <a:gd name="connsiteX22" fmla="*/ 269081 w 330994"/>
                <a:gd name="connsiteY22" fmla="*/ 21431 h 59786"/>
                <a:gd name="connsiteX23" fmla="*/ 273844 w 330994"/>
                <a:gd name="connsiteY23" fmla="*/ 28575 h 59786"/>
                <a:gd name="connsiteX24" fmla="*/ 280988 w 330994"/>
                <a:gd name="connsiteY24" fmla="*/ 30956 h 59786"/>
                <a:gd name="connsiteX25" fmla="*/ 285750 w 330994"/>
                <a:gd name="connsiteY25" fmla="*/ 38100 h 59786"/>
                <a:gd name="connsiteX26" fmla="*/ 290513 w 330994"/>
                <a:gd name="connsiteY26" fmla="*/ 47625 h 59786"/>
                <a:gd name="connsiteX27" fmla="*/ 311944 w 330994"/>
                <a:gd name="connsiteY27" fmla="*/ 59531 h 59786"/>
                <a:gd name="connsiteX28" fmla="*/ 330994 w 330994"/>
                <a:gd name="connsiteY28" fmla="*/ 59531 h 59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30994" h="59786">
                  <a:moveTo>
                    <a:pt x="0" y="28575"/>
                  </a:moveTo>
                  <a:cubicBezTo>
                    <a:pt x="3969" y="26988"/>
                    <a:pt x="8154" y="25860"/>
                    <a:pt x="11906" y="23813"/>
                  </a:cubicBezTo>
                  <a:cubicBezTo>
                    <a:pt x="16931" y="21072"/>
                    <a:pt x="20641" y="15677"/>
                    <a:pt x="26194" y="14288"/>
                  </a:cubicBezTo>
                  <a:cubicBezTo>
                    <a:pt x="40589" y="10688"/>
                    <a:pt x="32614" y="12941"/>
                    <a:pt x="50006" y="7144"/>
                  </a:cubicBezTo>
                  <a:lnTo>
                    <a:pt x="64294" y="11906"/>
                  </a:lnTo>
                  <a:cubicBezTo>
                    <a:pt x="66675" y="12700"/>
                    <a:pt x="69193" y="13165"/>
                    <a:pt x="71438" y="14288"/>
                  </a:cubicBezTo>
                  <a:cubicBezTo>
                    <a:pt x="83523" y="20330"/>
                    <a:pt x="78010" y="17081"/>
                    <a:pt x="88106" y="23813"/>
                  </a:cubicBezTo>
                  <a:cubicBezTo>
                    <a:pt x="89694" y="26194"/>
                    <a:pt x="90670" y="29124"/>
                    <a:pt x="92869" y="30956"/>
                  </a:cubicBezTo>
                  <a:cubicBezTo>
                    <a:pt x="95596" y="33228"/>
                    <a:pt x="99312" y="33958"/>
                    <a:pt x="102394" y="35719"/>
                  </a:cubicBezTo>
                  <a:cubicBezTo>
                    <a:pt x="104879" y="37139"/>
                    <a:pt x="107157" y="38894"/>
                    <a:pt x="109538" y="40481"/>
                  </a:cubicBezTo>
                  <a:cubicBezTo>
                    <a:pt x="111125" y="42862"/>
                    <a:pt x="112146" y="45740"/>
                    <a:pt x="114300" y="47625"/>
                  </a:cubicBezTo>
                  <a:cubicBezTo>
                    <a:pt x="124377" y="56442"/>
                    <a:pt x="125920" y="56261"/>
                    <a:pt x="135731" y="59531"/>
                  </a:cubicBezTo>
                  <a:cubicBezTo>
                    <a:pt x="153987" y="58737"/>
                    <a:pt x="172276" y="58500"/>
                    <a:pt x="190500" y="57150"/>
                  </a:cubicBezTo>
                  <a:cubicBezTo>
                    <a:pt x="193764" y="56908"/>
                    <a:pt x="197711" y="57083"/>
                    <a:pt x="200025" y="54769"/>
                  </a:cubicBezTo>
                  <a:cubicBezTo>
                    <a:pt x="202339" y="52455"/>
                    <a:pt x="201507" y="48391"/>
                    <a:pt x="202406" y="45244"/>
                  </a:cubicBezTo>
                  <a:cubicBezTo>
                    <a:pt x="203096" y="42830"/>
                    <a:pt x="203665" y="40345"/>
                    <a:pt x="204788" y="38100"/>
                  </a:cubicBezTo>
                  <a:cubicBezTo>
                    <a:pt x="206068" y="35540"/>
                    <a:pt x="208388" y="33571"/>
                    <a:pt x="209550" y="30956"/>
                  </a:cubicBezTo>
                  <a:cubicBezTo>
                    <a:pt x="212086" y="25250"/>
                    <a:pt x="214437" y="12710"/>
                    <a:pt x="219075" y="7144"/>
                  </a:cubicBezTo>
                  <a:cubicBezTo>
                    <a:pt x="222626" y="2882"/>
                    <a:pt x="228486" y="1625"/>
                    <a:pt x="233363" y="0"/>
                  </a:cubicBezTo>
                  <a:cubicBezTo>
                    <a:pt x="237332" y="794"/>
                    <a:pt x="241343" y="1399"/>
                    <a:pt x="245269" y="2381"/>
                  </a:cubicBezTo>
                  <a:cubicBezTo>
                    <a:pt x="247704" y="2990"/>
                    <a:pt x="250638" y="2988"/>
                    <a:pt x="252413" y="4763"/>
                  </a:cubicBezTo>
                  <a:cubicBezTo>
                    <a:pt x="265114" y="17464"/>
                    <a:pt x="242886" y="7935"/>
                    <a:pt x="261938" y="14288"/>
                  </a:cubicBezTo>
                  <a:cubicBezTo>
                    <a:pt x="264319" y="16669"/>
                    <a:pt x="266925" y="18844"/>
                    <a:pt x="269081" y="21431"/>
                  </a:cubicBezTo>
                  <a:cubicBezTo>
                    <a:pt x="270913" y="23630"/>
                    <a:pt x="271609" y="26787"/>
                    <a:pt x="273844" y="28575"/>
                  </a:cubicBezTo>
                  <a:cubicBezTo>
                    <a:pt x="275804" y="30143"/>
                    <a:pt x="278607" y="30162"/>
                    <a:pt x="280988" y="30956"/>
                  </a:cubicBezTo>
                  <a:cubicBezTo>
                    <a:pt x="282575" y="33337"/>
                    <a:pt x="284330" y="35615"/>
                    <a:pt x="285750" y="38100"/>
                  </a:cubicBezTo>
                  <a:cubicBezTo>
                    <a:pt x="287511" y="41182"/>
                    <a:pt x="288003" y="45115"/>
                    <a:pt x="290513" y="47625"/>
                  </a:cubicBezTo>
                  <a:cubicBezTo>
                    <a:pt x="293240" y="50352"/>
                    <a:pt x="305355" y="58932"/>
                    <a:pt x="311944" y="59531"/>
                  </a:cubicBezTo>
                  <a:cubicBezTo>
                    <a:pt x="318268" y="60106"/>
                    <a:pt x="324644" y="59531"/>
                    <a:pt x="330994" y="59531"/>
                  </a:cubicBezTo>
                </a:path>
              </a:pathLst>
            </a:cu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7366854" y="4862030"/>
              <a:ext cx="1" cy="172174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7366635" y="5375594"/>
              <a:ext cx="1" cy="172174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Lightning Bolt 20"/>
            <p:cNvSpPr/>
            <p:nvPr/>
          </p:nvSpPr>
          <p:spPr>
            <a:xfrm>
              <a:off x="6037661" y="4516646"/>
              <a:ext cx="418706" cy="303588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Arc 21"/>
            <p:cNvSpPr/>
            <p:nvPr/>
          </p:nvSpPr>
          <p:spPr>
            <a:xfrm>
              <a:off x="7936072" y="3764434"/>
              <a:ext cx="1191108" cy="2115704"/>
            </a:xfrm>
            <a:prstGeom prst="arc">
              <a:avLst>
                <a:gd name="adj1" fmla="val 15307766"/>
                <a:gd name="adj2" fmla="val 6257798"/>
              </a:avLst>
            </a:prstGeom>
            <a:ln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695260" y="1656878"/>
            <a:ext cx="1040737" cy="90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 Qubits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9362" y="1677165"/>
            <a:ext cx="1153693" cy="90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Ancilla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Qubits</a:t>
            </a:r>
          </a:p>
        </p:txBody>
      </p:sp>
      <p:sp>
        <p:nvSpPr>
          <p:cNvPr id="7" name="Cloud 6"/>
          <p:cNvSpPr/>
          <p:nvPr/>
        </p:nvSpPr>
        <p:spPr>
          <a:xfrm>
            <a:off x="7187686" y="3293177"/>
            <a:ext cx="1156856" cy="479672"/>
          </a:xfrm>
          <a:prstGeom prst="clou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Error</a:t>
            </a:r>
          </a:p>
        </p:txBody>
      </p:sp>
      <p:sp>
        <p:nvSpPr>
          <p:cNvPr id="119" name="Oval 118"/>
          <p:cNvSpPr/>
          <p:nvPr/>
        </p:nvSpPr>
        <p:spPr>
          <a:xfrm>
            <a:off x="10678060" y="5217255"/>
            <a:ext cx="368579" cy="391392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Rectangle: Rounded Corners 124"/>
          <p:cNvSpPr/>
          <p:nvPr/>
        </p:nvSpPr>
        <p:spPr>
          <a:xfrm>
            <a:off x="0" y="6292989"/>
            <a:ext cx="12192000" cy="548640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QECC is applied on all qubits continuously to preserve state</a:t>
            </a:r>
          </a:p>
        </p:txBody>
      </p:sp>
      <p:sp>
        <p:nvSpPr>
          <p:cNvPr id="126" name="Content Placeholder 36"/>
          <p:cNvSpPr txBox="1">
            <a:spLocks/>
          </p:cNvSpPr>
          <p:nvPr/>
        </p:nvSpPr>
        <p:spPr>
          <a:xfrm>
            <a:off x="17316" y="1527717"/>
            <a:ext cx="6318279" cy="4765272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Quantum Error Correction (QECC) protect data qubits by entangling data qubits with ancilla qubits</a:t>
            </a:r>
          </a:p>
          <a:p>
            <a:pPr marR="0" lvl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Errors are detected by measuring ancilla qubits (syndrome)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R="0" lvl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Measurement  destroys the entangled state (syndrome)</a:t>
            </a: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8712879" y="5278460"/>
            <a:ext cx="207322" cy="25091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8652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path" presetSubtype="0" repeatCount="3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C 0.04388 -3.7037E-7 0.07968 -0.10185 0.07968 -0.22708 C 0.07968 -0.35231 0.04388 -0.45393 4.58333E-6 -0.45393 C -0.04401 -0.45393 -0.07956 -0.35231 -0.07956 -0.22708 C -0.07956 -0.10185 -0.04401 -3.7037E-7 4.58333E-6 -3.7037E-7 Z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497"/>
            <a:ext cx="11912837" cy="1143000"/>
          </a:xfrm>
        </p:spPr>
        <p:txBody>
          <a:bodyPr>
            <a:noAutofit/>
          </a:bodyPr>
          <a:lstStyle/>
          <a:p>
            <a:r>
              <a:rPr lang="en-US" sz="4400" dirty="0"/>
              <a:t>Programmable Quantum Error Correction </a:t>
            </a:r>
          </a:p>
        </p:txBody>
      </p:sp>
      <p:sp>
        <p:nvSpPr>
          <p:cNvPr id="126" name="Content Placeholder 36"/>
          <p:cNvSpPr txBox="1">
            <a:spLocks/>
          </p:cNvSpPr>
          <p:nvPr/>
        </p:nvSpPr>
        <p:spPr>
          <a:xfrm>
            <a:off x="92646" y="1596101"/>
            <a:ext cx="5135106" cy="5181295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2700" dirty="0">
                <a:solidFill>
                  <a:prstClr val="black"/>
                </a:solidFill>
                <a:latin typeface="Calibri"/>
              </a:rPr>
              <a:t>Different QECC Designed</a:t>
            </a:r>
          </a:p>
          <a:p>
            <a:pPr marR="0" lvl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sz="2700" dirty="0">
              <a:solidFill>
                <a:prstClr val="black"/>
              </a:solidFill>
              <a:latin typeface="Calibri"/>
            </a:endParaRPr>
          </a:p>
          <a:p>
            <a:pPr marR="0" lvl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2700" dirty="0">
                <a:solidFill>
                  <a:prstClr val="black"/>
                </a:solidFill>
                <a:latin typeface="Calibri"/>
              </a:rPr>
              <a:t> N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ew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error correction codes </a:t>
            </a:r>
            <a:r>
              <a:rPr lang="en-US" sz="2700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QECC needs to be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programmable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None/>
              <a:tabLst/>
              <a:defRPr/>
            </a:pPr>
            <a:endParaRPr lang="en-US" sz="2700" dirty="0">
              <a:solidFill>
                <a:prstClr val="black"/>
              </a:solidFill>
              <a:latin typeface="Calibri"/>
            </a:endParaRPr>
          </a:p>
          <a:p>
            <a:pPr marR="0" lvl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2700" dirty="0">
                <a:solidFill>
                  <a:prstClr val="black"/>
                </a:solidFill>
                <a:latin typeface="Calibri"/>
              </a:rPr>
              <a:t> S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oftware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managed QECC  Compiler inserts QECC instructions in regular instruction stream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R="0" lvl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0CDCE15-BA7D-4C41-ABE9-14963BE6794D}"/>
              </a:ext>
            </a:extLst>
          </p:cNvPr>
          <p:cNvGrpSpPr/>
          <p:nvPr/>
        </p:nvGrpSpPr>
        <p:grpSpPr>
          <a:xfrm>
            <a:off x="6125499" y="-345989"/>
            <a:ext cx="5931487" cy="7123385"/>
            <a:chOff x="6504719" y="1062829"/>
            <a:chExt cx="4075648" cy="5730330"/>
          </a:xfrm>
        </p:grpSpPr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8D98CBFF-B5FD-4014-A7DA-3DFD8E1F40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1553" y="2708753"/>
              <a:ext cx="0" cy="348841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D9DD14C9-2FE0-4078-80C0-16FBC97804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1553" y="6197169"/>
              <a:ext cx="3508814" cy="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12D0B7B-065F-42ED-8F2E-3728F1C4AA3A}"/>
                </a:ext>
              </a:extLst>
            </p:cNvPr>
            <p:cNvGrpSpPr/>
            <p:nvPr/>
          </p:nvGrpSpPr>
          <p:grpSpPr>
            <a:xfrm>
              <a:off x="6504719" y="1062829"/>
              <a:ext cx="3876313" cy="5730330"/>
              <a:chOff x="6504719" y="1062829"/>
              <a:chExt cx="3876313" cy="5730330"/>
            </a:xfrm>
          </p:grpSpPr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A79250CE-8CD5-4871-9AE0-9521948D58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71553" y="3509179"/>
                <a:ext cx="3309479" cy="90759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3C5F9CF-02C7-4946-AAA7-3A3F4A3305A3}"/>
                  </a:ext>
                </a:extLst>
              </p:cNvPr>
              <p:cNvGrpSpPr/>
              <p:nvPr/>
            </p:nvGrpSpPr>
            <p:grpSpPr>
              <a:xfrm>
                <a:off x="6504719" y="1062829"/>
                <a:ext cx="2922289" cy="5730330"/>
                <a:chOff x="6504719" y="1062829"/>
                <a:chExt cx="2922289" cy="5730330"/>
              </a:xfrm>
            </p:grpSpPr>
            <p:sp>
              <p:nvSpPr>
                <p:cNvPr id="135" name="Arc 134">
                  <a:extLst>
                    <a:ext uri="{FF2B5EF4-FFF2-40B4-BE49-F238E27FC236}">
                      <a16:creationId xmlns:a16="http://schemas.microsoft.com/office/drawing/2014/main" id="{85997DDC-8BF8-4DFD-85F6-65FB2AF87147}"/>
                    </a:ext>
                  </a:extLst>
                </p:cNvPr>
                <p:cNvSpPr/>
                <p:nvPr/>
              </p:nvSpPr>
              <p:spPr>
                <a:xfrm rot="5400000">
                  <a:off x="5553618" y="2436219"/>
                  <a:ext cx="5134341" cy="2387562"/>
                </a:xfrm>
                <a:prstGeom prst="arc">
                  <a:avLst>
                    <a:gd name="adj1" fmla="val 14971255"/>
                    <a:gd name="adj2" fmla="val 0"/>
                  </a:avLst>
                </a:prstGeom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E5C49C58-D79C-4899-93EF-CE625F6FBA6F}"/>
                    </a:ext>
                  </a:extLst>
                </p:cNvPr>
                <p:cNvSpPr txBox="1"/>
                <p:nvPr/>
              </p:nvSpPr>
              <p:spPr>
                <a:xfrm rot="16200000">
                  <a:off x="6249393" y="4290346"/>
                  <a:ext cx="997056" cy="486403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dirty="0"/>
                    <a:t>Cost</a:t>
                  </a:r>
                  <a:endParaRPr lang="en-US" sz="3200" dirty="0"/>
                </a:p>
              </p:txBody>
            </p:sp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CF88E5FD-BA9C-4715-A5B1-6B5173F66CFA}"/>
                    </a:ext>
                  </a:extLst>
                </p:cNvPr>
                <p:cNvSpPr txBox="1"/>
                <p:nvPr/>
              </p:nvSpPr>
              <p:spPr>
                <a:xfrm>
                  <a:off x="7837385" y="6273225"/>
                  <a:ext cx="1589623" cy="519934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/>
                    <a:t>Error Rate</a:t>
                  </a:r>
                </a:p>
              </p:txBody>
            </p:sp>
          </p:grpSp>
        </p:grp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FEB9F119-2E87-4520-8BF6-E90DD54354DB}"/>
              </a:ext>
            </a:extLst>
          </p:cNvPr>
          <p:cNvSpPr txBox="1"/>
          <p:nvPr/>
        </p:nvSpPr>
        <p:spPr>
          <a:xfrm>
            <a:off x="7544656" y="4813369"/>
            <a:ext cx="3688126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n-lt"/>
              </a:rPr>
              <a:t>Concatenation </a:t>
            </a:r>
          </a:p>
          <a:p>
            <a:pPr algn="ctr"/>
            <a:r>
              <a:rPr lang="en-US" sz="3200" dirty="0">
                <a:latin typeface="+mn-lt"/>
              </a:rPr>
              <a:t>Code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62BBFF-E4DB-4F7B-87E3-0644B4D32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AE2DB5-4517-4C79-AADE-245F3E0058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2948E4-0083-4C75-A93A-174827F50C46}"/>
              </a:ext>
            </a:extLst>
          </p:cNvPr>
          <p:cNvSpPr txBox="1"/>
          <p:nvPr/>
        </p:nvSpPr>
        <p:spPr>
          <a:xfrm>
            <a:off x="7544657" y="2493672"/>
            <a:ext cx="1779306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n-lt"/>
              </a:rPr>
              <a:t>Surface</a:t>
            </a:r>
          </a:p>
          <a:p>
            <a:pPr algn="ctr"/>
            <a:r>
              <a:rPr lang="en-US" sz="3200" dirty="0">
                <a:latin typeface="+mn-lt"/>
              </a:rPr>
              <a:t> Code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32E84A-4B25-4914-9450-6415949E9232}"/>
              </a:ext>
            </a:extLst>
          </p:cNvPr>
          <p:cNvGrpSpPr/>
          <p:nvPr/>
        </p:nvGrpSpPr>
        <p:grpSpPr>
          <a:xfrm>
            <a:off x="7544656" y="2506035"/>
            <a:ext cx="3688127" cy="2230805"/>
            <a:chOff x="7857488" y="2385715"/>
            <a:chExt cx="3688127" cy="2230805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BCCE2791-D84D-4123-A4FE-181C91312BF2}"/>
                </a:ext>
              </a:extLst>
            </p:cNvPr>
            <p:cNvSpPr txBox="1"/>
            <p:nvPr/>
          </p:nvSpPr>
          <p:spPr>
            <a:xfrm>
              <a:off x="9706531" y="3539302"/>
              <a:ext cx="1839083" cy="107721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+mn-lt"/>
                </a:rPr>
                <a:t>Triangle </a:t>
              </a:r>
            </a:p>
            <a:p>
              <a:pPr algn="ctr"/>
              <a:r>
                <a:rPr lang="en-US" sz="3200" dirty="0">
                  <a:latin typeface="+mn-lt"/>
                </a:rPr>
                <a:t>Code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F19D1E3-6B2C-4546-9822-73DAC5D497E8}"/>
                </a:ext>
              </a:extLst>
            </p:cNvPr>
            <p:cNvSpPr/>
            <p:nvPr/>
          </p:nvSpPr>
          <p:spPr>
            <a:xfrm>
              <a:off x="7857488" y="3512698"/>
              <a:ext cx="1779306" cy="1103822"/>
            </a:xfrm>
            <a:prstGeom prst="rect">
              <a:avLst/>
            </a:prstGeom>
            <a:solidFill>
              <a:schemeClr val="accent3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Planer </a:t>
              </a:r>
            </a:p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Codes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330D680-908E-4903-A52B-1EFED909F0AF}"/>
                </a:ext>
              </a:extLst>
            </p:cNvPr>
            <p:cNvSpPr txBox="1"/>
            <p:nvPr/>
          </p:nvSpPr>
          <p:spPr>
            <a:xfrm>
              <a:off x="9706532" y="2385715"/>
              <a:ext cx="1839083" cy="1077218"/>
            </a:xfrm>
            <a:prstGeom prst="rect">
              <a:avLst/>
            </a:prstGeom>
            <a:solidFill>
              <a:schemeClr val="accent5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+mn-lt"/>
                </a:rPr>
                <a:t>Twist</a:t>
              </a:r>
            </a:p>
            <a:p>
              <a:pPr algn="ctr"/>
              <a:r>
                <a:rPr lang="en-US" sz="3200" dirty="0">
                  <a:latin typeface="+mn-lt"/>
                </a:rPr>
                <a:t> Code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D7AB724-3373-4837-866D-A2F0FA976AD2}"/>
              </a:ext>
            </a:extLst>
          </p:cNvPr>
          <p:cNvSpPr txBox="1"/>
          <p:nvPr/>
        </p:nvSpPr>
        <p:spPr>
          <a:xfrm>
            <a:off x="5967904" y="1693669"/>
            <a:ext cx="6155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Different Error Correction Designs </a:t>
            </a:r>
          </a:p>
        </p:txBody>
      </p:sp>
    </p:spTree>
    <p:extLst>
      <p:ext uri="{BB962C8B-B14F-4D97-AF65-F5344CB8AC3E}">
        <p14:creationId xmlns:p14="http://schemas.microsoft.com/office/powerpoint/2010/main" val="19728161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49">
            <a:extLst>
              <a:ext uri="{FF2B5EF4-FFF2-40B4-BE49-F238E27FC236}">
                <a16:creationId xmlns:a16="http://schemas.microsoft.com/office/drawing/2014/main" id="{F145B9E4-AA08-4512-A41E-9F8FC5460D59}"/>
              </a:ext>
            </a:extLst>
          </p:cNvPr>
          <p:cNvGrpSpPr/>
          <p:nvPr/>
        </p:nvGrpSpPr>
        <p:grpSpPr>
          <a:xfrm>
            <a:off x="5178368" y="3671960"/>
            <a:ext cx="2269078" cy="234176"/>
            <a:chOff x="7387878" y="4293128"/>
            <a:chExt cx="2785758" cy="23417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4097D90C-309F-4F9C-8580-590DDFA9A385}"/>
                </a:ext>
              </a:extLst>
            </p:cNvPr>
            <p:cNvSpPr/>
            <p:nvPr/>
          </p:nvSpPr>
          <p:spPr>
            <a:xfrm>
              <a:off x="7387878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14B36EF9-B0E3-4C64-A6FC-A112AD146A87}"/>
                </a:ext>
              </a:extLst>
            </p:cNvPr>
            <p:cNvSpPr/>
            <p:nvPr/>
          </p:nvSpPr>
          <p:spPr>
            <a:xfrm>
              <a:off x="7793331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C5E2E610-19F7-4221-B0E3-7C0BB0A70F05}"/>
                </a:ext>
              </a:extLst>
            </p:cNvPr>
            <p:cNvSpPr/>
            <p:nvPr/>
          </p:nvSpPr>
          <p:spPr>
            <a:xfrm>
              <a:off x="8198784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9DCFD30D-66C9-498B-AD77-0C0230AD3B5F}"/>
                </a:ext>
              </a:extLst>
            </p:cNvPr>
            <p:cNvSpPr/>
            <p:nvPr/>
          </p:nvSpPr>
          <p:spPr>
            <a:xfrm>
              <a:off x="8604237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46111398-41D8-44EF-8417-A6169642AACC}"/>
                </a:ext>
              </a:extLst>
            </p:cNvPr>
            <p:cNvSpPr/>
            <p:nvPr/>
          </p:nvSpPr>
          <p:spPr>
            <a:xfrm>
              <a:off x="9029368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9919DED7-D1A3-434D-BC6A-04E02EC92DBF}"/>
                </a:ext>
              </a:extLst>
            </p:cNvPr>
            <p:cNvSpPr/>
            <p:nvPr/>
          </p:nvSpPr>
          <p:spPr>
            <a:xfrm>
              <a:off x="9434821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232BD7F3-ACA6-4F89-AD3C-939F425F0EE1}"/>
                </a:ext>
              </a:extLst>
            </p:cNvPr>
            <p:cNvSpPr/>
            <p:nvPr/>
          </p:nvSpPr>
          <p:spPr>
            <a:xfrm>
              <a:off x="9840274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86EACCD-772C-42B5-8DE0-4B8AC4EDF181}"/>
              </a:ext>
            </a:extLst>
          </p:cNvPr>
          <p:cNvSpPr/>
          <p:nvPr/>
        </p:nvSpPr>
        <p:spPr>
          <a:xfrm>
            <a:off x="5738225" y="3020050"/>
            <a:ext cx="198617" cy="156519"/>
          </a:xfrm>
          <a:prstGeom prst="rect">
            <a:avLst/>
          </a:prstGeom>
          <a:solidFill>
            <a:srgbClr val="66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F23F938-4C67-45AE-B695-8D7B209A104E}"/>
              </a:ext>
            </a:extLst>
          </p:cNvPr>
          <p:cNvGrpSpPr/>
          <p:nvPr/>
        </p:nvGrpSpPr>
        <p:grpSpPr>
          <a:xfrm>
            <a:off x="5025968" y="3519560"/>
            <a:ext cx="2269078" cy="234176"/>
            <a:chOff x="7387878" y="4293128"/>
            <a:chExt cx="2785758" cy="23417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3518D48-0CF4-4965-8E04-F1D3F3020CED}"/>
                </a:ext>
              </a:extLst>
            </p:cNvPr>
            <p:cNvSpPr/>
            <p:nvPr/>
          </p:nvSpPr>
          <p:spPr>
            <a:xfrm>
              <a:off x="7387878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44037EC-7779-4EC2-A7A6-1D1B6AF873A9}"/>
                </a:ext>
              </a:extLst>
            </p:cNvPr>
            <p:cNvSpPr/>
            <p:nvPr/>
          </p:nvSpPr>
          <p:spPr>
            <a:xfrm>
              <a:off x="7793331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5500FDA-C744-4423-AE66-439CA2273637}"/>
                </a:ext>
              </a:extLst>
            </p:cNvPr>
            <p:cNvSpPr/>
            <p:nvPr/>
          </p:nvSpPr>
          <p:spPr>
            <a:xfrm>
              <a:off x="8198784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38CB5DE-C815-4C7D-B0F8-8AF62B16A450}"/>
                </a:ext>
              </a:extLst>
            </p:cNvPr>
            <p:cNvSpPr/>
            <p:nvPr/>
          </p:nvSpPr>
          <p:spPr>
            <a:xfrm>
              <a:off x="8604237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EED00B31-B8F0-49A9-9764-85FED794DB0C}"/>
                </a:ext>
              </a:extLst>
            </p:cNvPr>
            <p:cNvSpPr/>
            <p:nvPr/>
          </p:nvSpPr>
          <p:spPr>
            <a:xfrm>
              <a:off x="9029368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3FAD6D2-9DD5-4FC6-BE13-2FF0CB9EEF8F}"/>
                </a:ext>
              </a:extLst>
            </p:cNvPr>
            <p:cNvSpPr/>
            <p:nvPr/>
          </p:nvSpPr>
          <p:spPr>
            <a:xfrm>
              <a:off x="9434821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C3DBD6B5-DDE0-4C45-81C3-A6C935B14A1E}"/>
                </a:ext>
              </a:extLst>
            </p:cNvPr>
            <p:cNvSpPr/>
            <p:nvPr/>
          </p:nvSpPr>
          <p:spPr>
            <a:xfrm>
              <a:off x="9840274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5010BB72-7706-44B4-856F-AE1ADF7782CF}"/>
              </a:ext>
            </a:extLst>
          </p:cNvPr>
          <p:cNvSpPr/>
          <p:nvPr/>
        </p:nvSpPr>
        <p:spPr>
          <a:xfrm>
            <a:off x="6214533" y="3040276"/>
            <a:ext cx="198617" cy="156519"/>
          </a:xfrm>
          <a:prstGeom prst="rect">
            <a:avLst/>
          </a:prstGeom>
          <a:solidFill>
            <a:srgbClr val="66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37831B0B-2D41-45E7-9286-72F8BAF67EE0}"/>
              </a:ext>
            </a:extLst>
          </p:cNvPr>
          <p:cNvGrpSpPr/>
          <p:nvPr/>
        </p:nvGrpSpPr>
        <p:grpSpPr>
          <a:xfrm>
            <a:off x="5348207" y="3214940"/>
            <a:ext cx="1608572" cy="234176"/>
            <a:chOff x="7387878" y="4293128"/>
            <a:chExt cx="1974852" cy="23417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3576B23D-FEC5-4A1F-9746-D74CB22E76EF}"/>
                </a:ext>
              </a:extLst>
            </p:cNvPr>
            <p:cNvSpPr/>
            <p:nvPr/>
          </p:nvSpPr>
          <p:spPr>
            <a:xfrm>
              <a:off x="7387878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F0D17604-1AC0-450D-900A-7FC9BACAF9D7}"/>
                </a:ext>
              </a:extLst>
            </p:cNvPr>
            <p:cNvSpPr/>
            <p:nvPr/>
          </p:nvSpPr>
          <p:spPr>
            <a:xfrm>
              <a:off x="7793331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0F7C44AE-DF98-4290-ACEC-F51EEF014EFC}"/>
                </a:ext>
              </a:extLst>
            </p:cNvPr>
            <p:cNvSpPr/>
            <p:nvPr/>
          </p:nvSpPr>
          <p:spPr>
            <a:xfrm>
              <a:off x="8198784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0537771F-89A7-46BB-9E68-C04DF25DD10F}"/>
                </a:ext>
              </a:extLst>
            </p:cNvPr>
            <p:cNvSpPr/>
            <p:nvPr/>
          </p:nvSpPr>
          <p:spPr>
            <a:xfrm>
              <a:off x="8604237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51ED3A6E-FB75-4D29-AF96-727B96BBE00C}"/>
                </a:ext>
              </a:extLst>
            </p:cNvPr>
            <p:cNvSpPr/>
            <p:nvPr/>
          </p:nvSpPr>
          <p:spPr>
            <a:xfrm>
              <a:off x="9029368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999E9023-FB5A-4047-B342-F33F39A0BE2E}"/>
              </a:ext>
            </a:extLst>
          </p:cNvPr>
          <p:cNvGrpSpPr/>
          <p:nvPr/>
        </p:nvGrpSpPr>
        <p:grpSpPr>
          <a:xfrm>
            <a:off x="5228669" y="2966309"/>
            <a:ext cx="1608572" cy="234176"/>
            <a:chOff x="7793331" y="4293128"/>
            <a:chExt cx="1974852" cy="23417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02F1E977-589E-4F40-8FB3-12FD598966B0}"/>
                </a:ext>
              </a:extLst>
            </p:cNvPr>
            <p:cNvSpPr/>
            <p:nvPr/>
          </p:nvSpPr>
          <p:spPr>
            <a:xfrm>
              <a:off x="7793331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129D85A0-BA16-41C0-8C0D-E9BB58E4C8B7}"/>
                </a:ext>
              </a:extLst>
            </p:cNvPr>
            <p:cNvSpPr/>
            <p:nvPr/>
          </p:nvSpPr>
          <p:spPr>
            <a:xfrm>
              <a:off x="8198784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68CDDCED-7223-4EC0-B946-76BDF6D73F49}"/>
                </a:ext>
              </a:extLst>
            </p:cNvPr>
            <p:cNvSpPr/>
            <p:nvPr/>
          </p:nvSpPr>
          <p:spPr>
            <a:xfrm>
              <a:off x="8604237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12598FA0-518D-4A1A-8FEC-1935EA1B0752}"/>
                </a:ext>
              </a:extLst>
            </p:cNvPr>
            <p:cNvSpPr/>
            <p:nvPr/>
          </p:nvSpPr>
          <p:spPr>
            <a:xfrm>
              <a:off x="9029368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045192C2-6A2D-46B3-92C0-9D01391F8EC6}"/>
                </a:ext>
              </a:extLst>
            </p:cNvPr>
            <p:cNvSpPr/>
            <p:nvPr/>
          </p:nvSpPr>
          <p:spPr>
            <a:xfrm>
              <a:off x="9434821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72C36B6D-0B6E-4523-9255-659990791344}"/>
                </a:ext>
              </a:extLst>
            </p:cNvPr>
            <p:cNvSpPr/>
            <p:nvPr/>
          </p:nvSpPr>
          <p:spPr>
            <a:xfrm>
              <a:off x="8175741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E1A621CF-FD62-4757-B26F-86A46308CE06}"/>
                </a:ext>
              </a:extLst>
            </p:cNvPr>
            <p:cNvSpPr/>
            <p:nvPr/>
          </p:nvSpPr>
          <p:spPr>
            <a:xfrm>
              <a:off x="9006326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D3C417DA-C0DC-4429-89FD-7B2E211C7A07}"/>
                </a:ext>
              </a:extLst>
            </p:cNvPr>
            <p:cNvSpPr/>
            <p:nvPr/>
          </p:nvSpPr>
          <p:spPr>
            <a:xfrm>
              <a:off x="9411778" y="4293128"/>
              <a:ext cx="333362" cy="2341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1" y="0"/>
            <a:ext cx="8128000" cy="1143000"/>
          </a:xfrm>
        </p:spPr>
        <p:txBody>
          <a:bodyPr>
            <a:noAutofit/>
          </a:bodyPr>
          <a:lstStyle/>
          <a:p>
            <a:r>
              <a:rPr lang="en-US" sz="4400" dirty="0"/>
              <a:t>Baseline Architecture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10FCB0-1C8C-4A58-B816-6A712B31E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AE2DB5-4517-4C79-AADE-245F3E0058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84BE6A6-F23A-4BC1-B33B-8C7E274EA335}"/>
              </a:ext>
            </a:extLst>
          </p:cNvPr>
          <p:cNvSpPr/>
          <p:nvPr/>
        </p:nvSpPr>
        <p:spPr>
          <a:xfrm>
            <a:off x="5109792" y="5144651"/>
            <a:ext cx="2532698" cy="653943"/>
          </a:xfrm>
          <a:prstGeom prst="rect">
            <a:avLst/>
          </a:prstGeom>
          <a:solidFill>
            <a:srgbClr val="66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Qubits</a:t>
            </a:r>
            <a:r>
              <a:rPr lang="en-US" dirty="0"/>
              <a:t> 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BE604071-29AC-4D54-8EE0-E544FFC4A7DD}"/>
              </a:ext>
            </a:extLst>
          </p:cNvPr>
          <p:cNvSpPr/>
          <p:nvPr/>
        </p:nvSpPr>
        <p:spPr>
          <a:xfrm>
            <a:off x="2767270" y="5141386"/>
            <a:ext cx="2347053" cy="653943"/>
          </a:xfrm>
          <a:prstGeom prst="rect">
            <a:avLst/>
          </a:prstGeom>
          <a:solidFill>
            <a:srgbClr val="66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31933A9F-5AD4-417B-99F8-074A76B6441B}"/>
              </a:ext>
            </a:extLst>
          </p:cNvPr>
          <p:cNvSpPr/>
          <p:nvPr/>
        </p:nvSpPr>
        <p:spPr>
          <a:xfrm>
            <a:off x="7642490" y="5136765"/>
            <a:ext cx="2235462" cy="665094"/>
          </a:xfrm>
          <a:prstGeom prst="rect">
            <a:avLst/>
          </a:prstGeom>
          <a:solidFill>
            <a:srgbClr val="66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1EAC4AD-C4D5-4A45-95C4-16370D3EF8E2}"/>
              </a:ext>
            </a:extLst>
          </p:cNvPr>
          <p:cNvSpPr/>
          <p:nvPr/>
        </p:nvSpPr>
        <p:spPr>
          <a:xfrm>
            <a:off x="2232152" y="4889376"/>
            <a:ext cx="2436800" cy="10377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4A8DC75-B55C-44B7-90DD-00A615CE2348}"/>
              </a:ext>
            </a:extLst>
          </p:cNvPr>
          <p:cNvSpPr/>
          <p:nvPr/>
        </p:nvSpPr>
        <p:spPr>
          <a:xfrm>
            <a:off x="8136901" y="5002157"/>
            <a:ext cx="2510593" cy="10377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A359F46-EACE-41F4-8CEE-B42F39F34A4A}"/>
              </a:ext>
            </a:extLst>
          </p:cNvPr>
          <p:cNvSpPr/>
          <p:nvPr/>
        </p:nvSpPr>
        <p:spPr>
          <a:xfrm>
            <a:off x="4702405" y="2673946"/>
            <a:ext cx="3467949" cy="13607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Control Processor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9920F604-40F9-4589-894D-5B0F58FC7D95}"/>
              </a:ext>
            </a:extLst>
          </p:cNvPr>
          <p:cNvSpPr/>
          <p:nvPr/>
        </p:nvSpPr>
        <p:spPr>
          <a:xfrm>
            <a:off x="131007" y="1255781"/>
            <a:ext cx="4731005" cy="3002912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Uncorrectable Errors !!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9019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4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00324 L 0.01185 0.2402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repeatCount="4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0.20065 0.3011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26" y="150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42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2039 0.337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1687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42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00324 L 0.01328 0.2180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106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88AD2D8-9D67-4B7D-92BF-F7274D573D08}"/>
              </a:ext>
            </a:extLst>
          </p:cNvPr>
          <p:cNvGrpSpPr/>
          <p:nvPr/>
        </p:nvGrpSpPr>
        <p:grpSpPr>
          <a:xfrm>
            <a:off x="8025687" y="2634882"/>
            <a:ext cx="2667000" cy="2089138"/>
            <a:chOff x="1807425" y="1576870"/>
            <a:chExt cx="2667000" cy="2089138"/>
          </a:xfrm>
        </p:grpSpPr>
        <p:pic>
          <p:nvPicPr>
            <p:cNvPr id="2050" name="Picture 2" descr="Image result for Caution sign">
              <a:extLst>
                <a:ext uri="{FF2B5EF4-FFF2-40B4-BE49-F238E27FC236}">
                  <a16:creationId xmlns:a16="http://schemas.microsoft.com/office/drawing/2014/main" id="{32060C9A-9B70-443D-A452-D27B2A8AA9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7425" y="1576870"/>
              <a:ext cx="2667000" cy="2089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0BD7168-D9CE-4E1C-AEC6-986F093C42EB}"/>
                </a:ext>
              </a:extLst>
            </p:cNvPr>
            <p:cNvSpPr/>
            <p:nvPr/>
          </p:nvSpPr>
          <p:spPr>
            <a:xfrm>
              <a:off x="2120165" y="2485493"/>
              <a:ext cx="209902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prstClr val="black"/>
                  </a:solidFill>
                  <a:sym typeface="Wingdings" panose="05000000000000000000" pitchFamily="2" charset="2"/>
                </a:rPr>
                <a:t>Can’t use </a:t>
              </a:r>
            </a:p>
            <a:p>
              <a:pPr algn="ctr"/>
              <a:r>
                <a:rPr lang="en-US" sz="3200" b="1" dirty="0" err="1">
                  <a:solidFill>
                    <a:prstClr val="black"/>
                  </a:solidFill>
                  <a:sym typeface="Wingdings" panose="05000000000000000000" pitchFamily="2" charset="2"/>
                </a:rPr>
                <a:t>i</a:t>
              </a:r>
              <a:r>
                <a:rPr lang="en-US" sz="3200" b="1" dirty="0">
                  <a:solidFill>
                    <a:prstClr val="black"/>
                  </a:solidFill>
                  <a:sym typeface="Wingdings" panose="05000000000000000000" pitchFamily="2" charset="2"/>
                </a:rPr>
                <a:t>-cache</a:t>
              </a:r>
              <a:endParaRPr lang="en-US" sz="3200" b="1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1549557"/>
            <a:ext cx="5624713" cy="4582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10703"/>
            <a:ext cx="12069055" cy="1143000"/>
          </a:xfrm>
        </p:spPr>
        <p:txBody>
          <a:bodyPr>
            <a:noAutofit/>
          </a:bodyPr>
          <a:lstStyle/>
          <a:p>
            <a:r>
              <a:rPr lang="en-US" sz="4000" dirty="0"/>
              <a:t>Problem: Instruction Bandwidth Bottleneck </a:t>
            </a:r>
          </a:p>
        </p:txBody>
      </p:sp>
      <p:sp>
        <p:nvSpPr>
          <p:cNvPr id="127" name="Content Placeholder 36"/>
          <p:cNvSpPr txBox="1">
            <a:spLocks/>
          </p:cNvSpPr>
          <p:nvPr/>
        </p:nvSpPr>
        <p:spPr>
          <a:xfrm>
            <a:off x="391049" y="1791841"/>
            <a:ext cx="4793688" cy="415307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prstClr val="black"/>
                </a:solidFill>
                <a:sym typeface="Wingdings" panose="05000000000000000000" pitchFamily="2" charset="2"/>
              </a:rPr>
              <a:t> Can’t use </a:t>
            </a:r>
            <a:r>
              <a:rPr lang="en-US" sz="2800" dirty="0" err="1">
                <a:solidFill>
                  <a:prstClr val="black"/>
                </a:solidFill>
                <a:sym typeface="Wingdings" panose="05000000000000000000" pitchFamily="2" charset="2"/>
              </a:rPr>
              <a:t>i</a:t>
            </a:r>
            <a:r>
              <a:rPr lang="en-US" sz="2800" dirty="0">
                <a:solidFill>
                  <a:prstClr val="black"/>
                </a:solidFill>
                <a:sym typeface="Wingdings" panose="05000000000000000000" pitchFamily="2" charset="2"/>
              </a:rPr>
              <a:t>-cache -- </a:t>
            </a:r>
            <a:r>
              <a:rPr lang="en-US" sz="28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d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delivery of QECC instructions results in error </a:t>
            </a:r>
          </a:p>
          <a:p>
            <a:pPr marR="0" lvl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R="0" lvl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SW-QECC + no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-cache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instruction bandwidth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must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scale linearly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number of qubits</a:t>
            </a: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Rectangle: Rounded Corners 145"/>
          <p:cNvSpPr/>
          <p:nvPr/>
        </p:nvSpPr>
        <p:spPr>
          <a:xfrm>
            <a:off x="0" y="6292892"/>
            <a:ext cx="12192000" cy="548640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Instruction Bandwidth bottleneck </a:t>
            </a:r>
            <a:r>
              <a:rPr lang="en-US" sz="2800" b="1" dirty="0">
                <a:solidFill>
                  <a:schemeClr val="tx1"/>
                </a:solidFill>
                <a:sym typeface="Wingdings" panose="05000000000000000000" pitchFamily="2" charset="2"/>
              </a:rPr>
              <a:t> 99.99% of instructions are QECC</a:t>
            </a:r>
            <a:endParaRPr lang="en-US" sz="2800" b="1" dirty="0">
              <a:solidFill>
                <a:schemeClr val="tx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6E639E-80D1-42A7-B73C-D09608DFEAC2}"/>
              </a:ext>
            </a:extLst>
          </p:cNvPr>
          <p:cNvGrpSpPr/>
          <p:nvPr/>
        </p:nvGrpSpPr>
        <p:grpSpPr>
          <a:xfrm>
            <a:off x="5359495" y="1500406"/>
            <a:ext cx="6835059" cy="4637638"/>
            <a:chOff x="5359495" y="1500406"/>
            <a:chExt cx="6835059" cy="463763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EDA75F6-83EC-4F05-8758-E1118654627C}"/>
                </a:ext>
              </a:extLst>
            </p:cNvPr>
            <p:cNvSpPr txBox="1"/>
            <p:nvPr/>
          </p:nvSpPr>
          <p:spPr>
            <a:xfrm>
              <a:off x="8110489" y="1500406"/>
              <a:ext cx="24337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Shor’s Algorithm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32D7B3A-AAC1-4407-827F-EDDFBF6DA146}"/>
                </a:ext>
              </a:extLst>
            </p:cNvPr>
            <p:cNvGrpSpPr/>
            <p:nvPr/>
          </p:nvGrpSpPr>
          <p:grpSpPr>
            <a:xfrm>
              <a:off x="5359495" y="1747673"/>
              <a:ext cx="6835059" cy="4390371"/>
              <a:chOff x="5359495" y="1747673"/>
              <a:chExt cx="6835059" cy="4390371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B2521412-71A0-4921-B6B2-F84B1F0B7E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1947" t="18540" b="11396"/>
              <a:stretch/>
            </p:blipFill>
            <p:spPr>
              <a:xfrm>
                <a:off x="5964245" y="1947933"/>
                <a:ext cx="6230309" cy="3900386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BF6D400-ED3C-408C-A61D-342035D313CE}"/>
                  </a:ext>
                </a:extLst>
              </p:cNvPr>
              <p:cNvSpPr txBox="1"/>
              <p:nvPr/>
            </p:nvSpPr>
            <p:spPr>
              <a:xfrm rot="16200000">
                <a:off x="3658549" y="3448619"/>
                <a:ext cx="3863558" cy="461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Instruction Bandwidth (B/s)</a:t>
                </a: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D6316036-2E70-40F8-B80B-58100E5224E2}"/>
                  </a:ext>
                </a:extLst>
              </p:cNvPr>
              <p:cNvGrpSpPr/>
              <p:nvPr/>
            </p:nvGrpSpPr>
            <p:grpSpPr>
              <a:xfrm>
                <a:off x="6782700" y="2772581"/>
                <a:ext cx="551495" cy="99127"/>
                <a:chOff x="4769592" y="1535709"/>
                <a:chExt cx="457200" cy="76200"/>
              </a:xfrm>
            </p:grpSpPr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B8EDF35A-3DD0-492E-8711-16673B7973AE}"/>
                    </a:ext>
                  </a:extLst>
                </p:cNvPr>
                <p:cNvCxnSpPr/>
                <p:nvPr/>
              </p:nvCxnSpPr>
              <p:spPr>
                <a:xfrm>
                  <a:off x="4769592" y="1573809"/>
                  <a:ext cx="4572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C0E9FC4D-1287-4BDC-A35B-3B4426BBFDF6}"/>
                    </a:ext>
                  </a:extLst>
                </p:cNvPr>
                <p:cNvSpPr/>
                <p:nvPr/>
              </p:nvSpPr>
              <p:spPr>
                <a:xfrm>
                  <a:off x="4952949" y="1535709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DAA42252-3661-438D-88FB-83E45DDEC0EC}"/>
                  </a:ext>
                </a:extLst>
              </p:cNvPr>
              <p:cNvGrpSpPr/>
              <p:nvPr/>
            </p:nvGrpSpPr>
            <p:grpSpPr>
              <a:xfrm>
                <a:off x="6807595" y="2356307"/>
                <a:ext cx="551495" cy="92333"/>
                <a:chOff x="4554486" y="1221446"/>
                <a:chExt cx="457200" cy="70977"/>
              </a:xfrm>
            </p:grpSpPr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8990A3CE-26A1-4B3E-9489-2CB2884F2543}"/>
                    </a:ext>
                  </a:extLst>
                </p:cNvPr>
                <p:cNvCxnSpPr/>
                <p:nvPr/>
              </p:nvCxnSpPr>
              <p:spPr>
                <a:xfrm>
                  <a:off x="4554486" y="1259544"/>
                  <a:ext cx="457200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8DDBC2EC-6816-4A45-8C32-002B872411BB}"/>
                    </a:ext>
                  </a:extLst>
                </p:cNvPr>
                <p:cNvSpPr/>
                <p:nvPr/>
              </p:nvSpPr>
              <p:spPr>
                <a:xfrm>
                  <a:off x="4727682" y="1221446"/>
                  <a:ext cx="65723" cy="7097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27BB697-EDCD-4902-ADD7-D7F24C7C5868}"/>
                  </a:ext>
                </a:extLst>
              </p:cNvPr>
              <p:cNvSpPr txBox="1"/>
              <p:nvPr/>
            </p:nvSpPr>
            <p:spPr>
              <a:xfrm>
                <a:off x="7644706" y="2233197"/>
                <a:ext cx="16302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Total Bandwidth</a:t>
                </a:r>
                <a:endParaRPr lang="en-US" sz="2400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A29D24C-8C6B-48AF-840F-7E2BF93D3F84}"/>
                  </a:ext>
                </a:extLst>
              </p:cNvPr>
              <p:cNvSpPr txBox="1"/>
              <p:nvPr/>
            </p:nvSpPr>
            <p:spPr>
              <a:xfrm>
                <a:off x="7397735" y="2648016"/>
                <a:ext cx="22333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Non-QECC Bandwidth</a:t>
                </a:r>
                <a:endParaRPr lang="en-US" sz="2400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CA34119-C875-48E3-BDCC-8D683F624B6C}"/>
                  </a:ext>
                </a:extLst>
              </p:cNvPr>
              <p:cNvSpPr txBox="1"/>
              <p:nvPr/>
            </p:nvSpPr>
            <p:spPr>
              <a:xfrm>
                <a:off x="7497720" y="5676379"/>
                <a:ext cx="31633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Number of Qubits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1D5089C-F11C-4574-91FB-4B9CCEB4B841}"/>
              </a:ext>
            </a:extLst>
          </p:cNvPr>
          <p:cNvGrpSpPr/>
          <p:nvPr/>
        </p:nvGrpSpPr>
        <p:grpSpPr>
          <a:xfrm>
            <a:off x="9528953" y="2909948"/>
            <a:ext cx="2103685" cy="1154351"/>
            <a:chOff x="9528953" y="2909948"/>
            <a:chExt cx="2103685" cy="1154351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1D6081C-3D79-4EA9-8F43-CF84FED78AB3}"/>
                </a:ext>
              </a:extLst>
            </p:cNvPr>
            <p:cNvCxnSpPr>
              <a:cxnSpLocks/>
            </p:cNvCxnSpPr>
            <p:nvPr/>
          </p:nvCxnSpPr>
          <p:spPr>
            <a:xfrm>
              <a:off x="10580796" y="2909948"/>
              <a:ext cx="0" cy="1154351"/>
            </a:xfrm>
            <a:prstGeom prst="straightConnector1">
              <a:avLst/>
            </a:prstGeom>
            <a:ln w="57150">
              <a:solidFill>
                <a:schemeClr val="tx1">
                  <a:alpha val="99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69F5CE6-3523-4279-8291-B5A0381057B0}"/>
                </a:ext>
              </a:extLst>
            </p:cNvPr>
            <p:cNvSpPr txBox="1"/>
            <p:nvPr/>
          </p:nvSpPr>
          <p:spPr>
            <a:xfrm>
              <a:off x="9528953" y="3199673"/>
              <a:ext cx="2103685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QECC Bandwidth Bloat – 10,000X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5CFDA-6140-4515-9782-B73A11C8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AE2DB5-4517-4C79-AADE-245F3E0058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B97515-AA24-46B5-8D48-7B19F716E2B9}"/>
              </a:ext>
            </a:extLst>
          </p:cNvPr>
          <p:cNvGrpSpPr/>
          <p:nvPr/>
        </p:nvGrpSpPr>
        <p:grpSpPr>
          <a:xfrm>
            <a:off x="6592013" y="2732062"/>
            <a:ext cx="5632519" cy="1702164"/>
            <a:chOff x="6592013" y="2732062"/>
            <a:chExt cx="5632519" cy="170216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2BFAD2-A8FC-413E-9B23-EA1F171C3E22}"/>
                </a:ext>
              </a:extLst>
            </p:cNvPr>
            <p:cNvSpPr txBox="1"/>
            <p:nvPr/>
          </p:nvSpPr>
          <p:spPr>
            <a:xfrm>
              <a:off x="6592013" y="4064894"/>
              <a:ext cx="915635" cy="3693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128 bit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48573FE-AA4B-47AE-A6BF-728BB23D68A7}"/>
                </a:ext>
              </a:extLst>
            </p:cNvPr>
            <p:cNvSpPr txBox="1"/>
            <p:nvPr/>
          </p:nvSpPr>
          <p:spPr>
            <a:xfrm>
              <a:off x="8514387" y="3679451"/>
              <a:ext cx="915635" cy="3693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256 bit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607CE12-E5A9-4E69-987A-670FADD73FD0}"/>
                </a:ext>
              </a:extLst>
            </p:cNvPr>
            <p:cNvSpPr txBox="1"/>
            <p:nvPr/>
          </p:nvSpPr>
          <p:spPr>
            <a:xfrm>
              <a:off x="11180656" y="2732062"/>
              <a:ext cx="1043876" cy="3693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1024 bit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55815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646538"/>
            <a:ext cx="5291737" cy="43685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912"/>
            <a:ext cx="8519032" cy="1143000"/>
          </a:xfrm>
        </p:spPr>
        <p:txBody>
          <a:bodyPr>
            <a:noAutofit/>
          </a:bodyPr>
          <a:lstStyle/>
          <a:p>
            <a:r>
              <a:rPr lang="en-US" sz="4400" dirty="0"/>
              <a:t>QECC Instruction Bandwidth Bloat</a:t>
            </a:r>
          </a:p>
        </p:txBody>
      </p:sp>
      <p:sp>
        <p:nvSpPr>
          <p:cNvPr id="127" name="Content Placeholder 36"/>
          <p:cNvSpPr txBox="1">
            <a:spLocks/>
          </p:cNvSpPr>
          <p:nvPr/>
        </p:nvSpPr>
        <p:spPr>
          <a:xfrm>
            <a:off x="-1" y="1788498"/>
            <a:ext cx="5762171" cy="422661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Realistic Quantum workloads require substantially large number of qubits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Large number of qubits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must support large instruction bandwidth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9" name="Picture 1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304" y="2264228"/>
            <a:ext cx="6558696" cy="3245223"/>
          </a:xfrm>
          <a:prstGeom prst="rect">
            <a:avLst/>
          </a:prstGeom>
        </p:spPr>
      </p:pic>
      <p:sp>
        <p:nvSpPr>
          <p:cNvPr id="146" name="Rectangle: Rounded Corners 145"/>
          <p:cNvSpPr/>
          <p:nvPr/>
        </p:nvSpPr>
        <p:spPr>
          <a:xfrm>
            <a:off x="0" y="6297756"/>
            <a:ext cx="12192000" cy="548640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QECC instruction bloat is dominant in all large scale quantum workloads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16655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88477-A561-4325-A7C3-8882C59F9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E29A34-8E7C-4B31-8649-5551E7736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AE2DB5-4517-4C79-AADE-245F3E0058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A99318-D49D-4BAC-9646-1C63B4BD0C08}"/>
              </a:ext>
            </a:extLst>
          </p:cNvPr>
          <p:cNvSpPr/>
          <p:nvPr/>
        </p:nvSpPr>
        <p:spPr>
          <a:xfrm>
            <a:off x="1" y="5031878"/>
            <a:ext cx="12192000" cy="1658857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Goal: To enable programmable Quantum Error Correction without bandwidth bloat </a:t>
            </a: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BC9B07-AC31-46E3-8111-279249BA2768}"/>
              </a:ext>
            </a:extLst>
          </p:cNvPr>
          <p:cNvSpPr/>
          <p:nvPr/>
        </p:nvSpPr>
        <p:spPr>
          <a:xfrm flipV="1">
            <a:off x="-8052" y="104425"/>
            <a:ext cx="12200052" cy="143869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776C243-E911-45B6-99A2-EA4CC7C16797}"/>
              </a:ext>
            </a:extLst>
          </p:cNvPr>
          <p:cNvGrpSpPr/>
          <p:nvPr/>
        </p:nvGrpSpPr>
        <p:grpSpPr>
          <a:xfrm>
            <a:off x="5184385" y="1969761"/>
            <a:ext cx="4673391" cy="902041"/>
            <a:chOff x="5184385" y="1969761"/>
            <a:chExt cx="4673391" cy="902041"/>
          </a:xfrm>
        </p:grpSpPr>
        <p:pic>
          <p:nvPicPr>
            <p:cNvPr id="12" name="Picture 2" descr="Image result for Tick Mark">
              <a:extLst>
                <a:ext uri="{FF2B5EF4-FFF2-40B4-BE49-F238E27FC236}">
                  <a16:creationId xmlns:a16="http://schemas.microsoft.com/office/drawing/2014/main" id="{64BE521D-AFD2-4C7F-AF0A-5A5139E5E0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385" y="1984561"/>
              <a:ext cx="875377" cy="872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Image result for cancel mark png">
              <a:extLst>
                <a:ext uri="{FF2B5EF4-FFF2-40B4-BE49-F238E27FC236}">
                  <a16:creationId xmlns:a16="http://schemas.microsoft.com/office/drawing/2014/main" id="{85A97922-F3ED-40EF-90F7-6E27BB0F41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0475" y="1969761"/>
              <a:ext cx="1017301" cy="902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C862D5E-6602-4E6C-A181-E6FF4E0A9000}"/>
              </a:ext>
            </a:extLst>
          </p:cNvPr>
          <p:cNvGrpSpPr/>
          <p:nvPr/>
        </p:nvGrpSpPr>
        <p:grpSpPr>
          <a:xfrm>
            <a:off x="-8051" y="1026939"/>
            <a:ext cx="10946225" cy="3064071"/>
            <a:chOff x="-8051" y="1026939"/>
            <a:chExt cx="10946225" cy="306407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9FBF3F-91E0-43FC-B68A-9AD7170D538D}"/>
                </a:ext>
              </a:extLst>
            </p:cNvPr>
            <p:cNvSpPr txBox="1"/>
            <p:nvPr/>
          </p:nvSpPr>
          <p:spPr>
            <a:xfrm>
              <a:off x="4033024" y="1026939"/>
              <a:ext cx="317809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Programmability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C6EAAB-37D1-4D2F-9102-CF57A2D14FE6}"/>
                </a:ext>
              </a:extLst>
            </p:cNvPr>
            <p:cNvSpPr txBox="1"/>
            <p:nvPr/>
          </p:nvSpPr>
          <p:spPr>
            <a:xfrm>
              <a:off x="7760076" y="1040521"/>
              <a:ext cx="317809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BW Efficiency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DF1153-9F24-4E5D-96D9-68C46647F8AE}"/>
                </a:ext>
              </a:extLst>
            </p:cNvPr>
            <p:cNvSpPr txBox="1"/>
            <p:nvPr/>
          </p:nvSpPr>
          <p:spPr>
            <a:xfrm>
              <a:off x="-8051" y="1943728"/>
              <a:ext cx="3575826" cy="9541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Software-Managed QECC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99FF45-9E74-4CE4-ABEF-89AD24FE43F5}"/>
                </a:ext>
              </a:extLst>
            </p:cNvPr>
            <p:cNvSpPr txBox="1"/>
            <p:nvPr/>
          </p:nvSpPr>
          <p:spPr>
            <a:xfrm>
              <a:off x="0" y="3136903"/>
              <a:ext cx="3575826" cy="9541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Hardcoded</a:t>
              </a:r>
            </a:p>
            <a:p>
              <a:pPr algn="ctr"/>
              <a:r>
                <a:rPr lang="en-US" sz="2800" b="1" dirty="0"/>
                <a:t>QECC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BC39F44-1964-4083-943F-F50F9CF2CCC6}"/>
              </a:ext>
            </a:extLst>
          </p:cNvPr>
          <p:cNvGrpSpPr/>
          <p:nvPr/>
        </p:nvGrpSpPr>
        <p:grpSpPr>
          <a:xfrm>
            <a:off x="5113423" y="3162936"/>
            <a:ext cx="4673391" cy="902041"/>
            <a:chOff x="5113423" y="3162936"/>
            <a:chExt cx="4673391" cy="902041"/>
          </a:xfrm>
        </p:grpSpPr>
        <p:pic>
          <p:nvPicPr>
            <p:cNvPr id="24" name="Picture 2" descr="Image result for Tick Mark">
              <a:extLst>
                <a:ext uri="{FF2B5EF4-FFF2-40B4-BE49-F238E27FC236}">
                  <a16:creationId xmlns:a16="http://schemas.microsoft.com/office/drawing/2014/main" id="{2DDA6FA6-4F22-4C22-BB08-66F3846195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1437" y="3177736"/>
              <a:ext cx="875377" cy="872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Image result for cancel mark png">
              <a:extLst>
                <a:ext uri="{FF2B5EF4-FFF2-40B4-BE49-F238E27FC236}">
                  <a16:creationId xmlns:a16="http://schemas.microsoft.com/office/drawing/2014/main" id="{66C02447-9398-4675-AA1A-355EA9B1FC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423" y="3162936"/>
              <a:ext cx="1017301" cy="902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01195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423219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Insight</a:t>
            </a:r>
          </a:p>
        </p:txBody>
      </p:sp>
      <p:sp>
        <p:nvSpPr>
          <p:cNvPr id="23" name="Content Placeholder 36"/>
          <p:cNvSpPr txBox="1">
            <a:spLocks/>
          </p:cNvSpPr>
          <p:nvPr/>
        </p:nvSpPr>
        <p:spPr>
          <a:xfrm>
            <a:off x="0" y="1514475"/>
            <a:ext cx="12192000" cy="5343525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None/>
              <a:tabLst/>
              <a:defRPr/>
            </a:pPr>
            <a:endParaRPr kumimoji="0" lang="en-US" sz="2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QECC can be 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executed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independently without any global synchronization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None/>
              <a:tabLst/>
              <a:defRPr/>
            </a:pPr>
            <a:endParaRPr lang="en-US" sz="2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None/>
              <a:tabLst/>
              <a:defRPr/>
            </a:pPr>
            <a:endParaRPr lang="en-US" sz="2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None/>
              <a:tabLst/>
              <a:defRPr/>
            </a:pP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QECC is simple enough to manage in hardware using programmable microcode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8FDA9E-081C-4A0D-A0F6-B41E085C0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5</a:t>
            </a:r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7E4E2E7C-9DF4-4687-B24F-593CD73CFB31}"/>
              </a:ext>
            </a:extLst>
          </p:cNvPr>
          <p:cNvSpPr/>
          <p:nvPr/>
        </p:nvSpPr>
        <p:spPr>
          <a:xfrm>
            <a:off x="5960192" y="3765026"/>
            <a:ext cx="271616" cy="1084930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152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1" y="0"/>
            <a:ext cx="8128000" cy="1143000"/>
          </a:xfrm>
        </p:spPr>
        <p:txBody>
          <a:bodyPr>
            <a:noAutofit/>
          </a:bodyPr>
          <a:lstStyle/>
          <a:p>
            <a:r>
              <a:rPr lang="en-US" sz="4400" dirty="0" err="1"/>
              <a:t>QuEST</a:t>
            </a:r>
            <a:r>
              <a:rPr lang="en-US" sz="4400" dirty="0"/>
              <a:t> Architecture</a:t>
            </a:r>
          </a:p>
        </p:txBody>
      </p:sp>
      <p:sp>
        <p:nvSpPr>
          <p:cNvPr id="127" name="Content Placeholder 36"/>
          <p:cNvSpPr txBox="1">
            <a:spLocks/>
          </p:cNvSpPr>
          <p:nvPr/>
        </p:nvSpPr>
        <p:spPr>
          <a:xfrm>
            <a:off x="55408" y="1817665"/>
            <a:ext cx="4164708" cy="417673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-2571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MCE continuously issues QECC µops from local µcode</a:t>
            </a:r>
          </a:p>
          <a:p>
            <a:pPr marL="257175" marR="0" lvl="0" indent="-2571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buFont typeface="Wingdings" panose="05000000000000000000" pitchFamily="2" charset="2"/>
              <a:buChar char="v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Master controller issues regular instructions. MCE decodes it to </a:t>
            </a:r>
            <a:r>
              <a:rPr lang="en-US" dirty="0">
                <a:solidFill>
                  <a:prstClr val="black"/>
                </a:solidFill>
              </a:rPr>
              <a:t>µops  </a:t>
            </a:r>
          </a:p>
          <a:p>
            <a:pPr lvl="0">
              <a:buFont typeface="Wingdings" panose="05000000000000000000" pitchFamily="2" charset="2"/>
              <a:buChar char="v"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Rectangle: Rounded Corners 145"/>
          <p:cNvSpPr/>
          <p:nvPr/>
        </p:nvSpPr>
        <p:spPr>
          <a:xfrm>
            <a:off x="8901" y="6282122"/>
            <a:ext cx="12192000" cy="548640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 alleviates instruction bandwidth by issuing QECC ops locally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6EACCD-772C-42B5-8DE0-4B8AC4EDF181}"/>
              </a:ext>
            </a:extLst>
          </p:cNvPr>
          <p:cNvSpPr/>
          <p:nvPr/>
        </p:nvSpPr>
        <p:spPr>
          <a:xfrm>
            <a:off x="9499538" y="2080754"/>
            <a:ext cx="198617" cy="156519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010BB72-7706-44B4-856F-AE1ADF7782CF}"/>
              </a:ext>
            </a:extLst>
          </p:cNvPr>
          <p:cNvSpPr/>
          <p:nvPr/>
        </p:nvSpPr>
        <p:spPr>
          <a:xfrm>
            <a:off x="7829557" y="1980671"/>
            <a:ext cx="198617" cy="156519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A359F46-EACE-41F4-8CEE-B42F39F34A4A}"/>
              </a:ext>
            </a:extLst>
          </p:cNvPr>
          <p:cNvSpPr/>
          <p:nvPr/>
        </p:nvSpPr>
        <p:spPr>
          <a:xfrm>
            <a:off x="7102314" y="1656965"/>
            <a:ext cx="2907957" cy="6255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Master Controller</a:t>
            </a:r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10FCB0-1C8C-4A58-B816-6A712B31E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AE2DB5-4517-4C79-AADE-245F3E0058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780F743-B309-40E7-9452-1135D916314F}"/>
              </a:ext>
            </a:extLst>
          </p:cNvPr>
          <p:cNvSpPr/>
          <p:nvPr/>
        </p:nvSpPr>
        <p:spPr>
          <a:xfrm>
            <a:off x="5843238" y="1572322"/>
            <a:ext cx="5845141" cy="227485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90289EC-4644-414B-83F1-42389559139C}"/>
              </a:ext>
            </a:extLst>
          </p:cNvPr>
          <p:cNvSpPr txBox="1"/>
          <p:nvPr/>
        </p:nvSpPr>
        <p:spPr>
          <a:xfrm rot="16200000">
            <a:off x="4429212" y="2271869"/>
            <a:ext cx="1789055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Control Processor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E63F627-EA91-4421-BDAA-383DE953DA71}"/>
              </a:ext>
            </a:extLst>
          </p:cNvPr>
          <p:cNvGrpSpPr/>
          <p:nvPr/>
        </p:nvGrpSpPr>
        <p:grpSpPr>
          <a:xfrm>
            <a:off x="5970972" y="3589102"/>
            <a:ext cx="5574643" cy="186122"/>
            <a:chOff x="5970972" y="3589102"/>
            <a:chExt cx="5574643" cy="186122"/>
          </a:xfrm>
          <a:solidFill>
            <a:schemeClr val="accent1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5D9D982-A46E-44A6-9301-D32E6999CD8A}"/>
                </a:ext>
              </a:extLst>
            </p:cNvPr>
            <p:cNvGrpSpPr/>
            <p:nvPr/>
          </p:nvGrpSpPr>
          <p:grpSpPr>
            <a:xfrm>
              <a:off x="5970972" y="3589102"/>
              <a:ext cx="979213" cy="154459"/>
              <a:chOff x="5013534" y="2967681"/>
              <a:chExt cx="633504" cy="148281"/>
            </a:xfrm>
            <a:grpFill/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B785391-221F-494C-863F-AA65C8FF149B}"/>
                  </a:ext>
                </a:extLst>
              </p:cNvPr>
              <p:cNvSpPr/>
              <p:nvPr/>
            </p:nvSpPr>
            <p:spPr>
              <a:xfrm>
                <a:off x="5013534" y="2967681"/>
                <a:ext cx="176304" cy="148281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4711FFF-7395-42AA-88B2-7A8D135B124B}"/>
                  </a:ext>
                </a:extLst>
              </p:cNvPr>
              <p:cNvSpPr/>
              <p:nvPr/>
            </p:nvSpPr>
            <p:spPr>
              <a:xfrm>
                <a:off x="5165934" y="2967681"/>
                <a:ext cx="176304" cy="148281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591A53AF-BEFD-4CD8-A069-5FEE722635C0}"/>
                  </a:ext>
                </a:extLst>
              </p:cNvPr>
              <p:cNvSpPr/>
              <p:nvPr/>
            </p:nvSpPr>
            <p:spPr>
              <a:xfrm>
                <a:off x="5318334" y="2967681"/>
                <a:ext cx="176304" cy="148281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F203D82-3219-424C-852B-11FF64063167}"/>
                  </a:ext>
                </a:extLst>
              </p:cNvPr>
              <p:cNvSpPr/>
              <p:nvPr/>
            </p:nvSpPr>
            <p:spPr>
              <a:xfrm>
                <a:off x="5470734" y="2967681"/>
                <a:ext cx="176304" cy="148281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FB878C4-B6D2-4EA1-8BA5-66F57CA5321F}"/>
                </a:ext>
              </a:extLst>
            </p:cNvPr>
            <p:cNvGrpSpPr/>
            <p:nvPr/>
          </p:nvGrpSpPr>
          <p:grpSpPr>
            <a:xfrm>
              <a:off x="7457734" y="3620765"/>
              <a:ext cx="979213" cy="154459"/>
              <a:chOff x="5013534" y="2967681"/>
              <a:chExt cx="633504" cy="148281"/>
            </a:xfrm>
            <a:grpFill/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C1B05813-9F99-4689-BFE9-AB4CB9D2614E}"/>
                  </a:ext>
                </a:extLst>
              </p:cNvPr>
              <p:cNvSpPr/>
              <p:nvPr/>
            </p:nvSpPr>
            <p:spPr>
              <a:xfrm>
                <a:off x="5013534" y="2967681"/>
                <a:ext cx="176304" cy="148281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85CA3B8A-2F2E-4D66-9557-E740D89B380B}"/>
                  </a:ext>
                </a:extLst>
              </p:cNvPr>
              <p:cNvSpPr/>
              <p:nvPr/>
            </p:nvSpPr>
            <p:spPr>
              <a:xfrm>
                <a:off x="5165934" y="2967681"/>
                <a:ext cx="176304" cy="148281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7DBBD30-772E-4CA7-A84C-703BAB1717B0}"/>
                  </a:ext>
                </a:extLst>
              </p:cNvPr>
              <p:cNvSpPr/>
              <p:nvPr/>
            </p:nvSpPr>
            <p:spPr>
              <a:xfrm>
                <a:off x="5318334" y="2967681"/>
                <a:ext cx="176304" cy="148281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727858D-6346-4FF2-B9D4-F783F34618A6}"/>
                  </a:ext>
                </a:extLst>
              </p:cNvPr>
              <p:cNvSpPr/>
              <p:nvPr/>
            </p:nvSpPr>
            <p:spPr>
              <a:xfrm>
                <a:off x="5470734" y="2967681"/>
                <a:ext cx="176304" cy="148281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09F80778-4E6F-4594-A908-9BFEBAD76536}"/>
                </a:ext>
              </a:extLst>
            </p:cNvPr>
            <p:cNvGrpSpPr/>
            <p:nvPr/>
          </p:nvGrpSpPr>
          <p:grpSpPr>
            <a:xfrm>
              <a:off x="9031058" y="3596032"/>
              <a:ext cx="979213" cy="154459"/>
              <a:chOff x="5013534" y="2967681"/>
              <a:chExt cx="633504" cy="148281"/>
            </a:xfrm>
            <a:grpFill/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C51A4615-42DF-4374-897A-35F0E85215DB}"/>
                  </a:ext>
                </a:extLst>
              </p:cNvPr>
              <p:cNvSpPr/>
              <p:nvPr/>
            </p:nvSpPr>
            <p:spPr>
              <a:xfrm>
                <a:off x="5013534" y="2967681"/>
                <a:ext cx="176304" cy="148281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EE3535A-097B-4439-B0D8-AEEA0839A830}"/>
                  </a:ext>
                </a:extLst>
              </p:cNvPr>
              <p:cNvSpPr/>
              <p:nvPr/>
            </p:nvSpPr>
            <p:spPr>
              <a:xfrm>
                <a:off x="5165934" y="2967681"/>
                <a:ext cx="176304" cy="148281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A77A1F56-18C0-4C63-A70A-4406063838EB}"/>
                  </a:ext>
                </a:extLst>
              </p:cNvPr>
              <p:cNvSpPr/>
              <p:nvPr/>
            </p:nvSpPr>
            <p:spPr>
              <a:xfrm>
                <a:off x="5318334" y="2967681"/>
                <a:ext cx="176304" cy="148281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BB52654-3D8D-47B1-88AC-791A8E1A4EA4}"/>
                  </a:ext>
                </a:extLst>
              </p:cNvPr>
              <p:cNvSpPr/>
              <p:nvPr/>
            </p:nvSpPr>
            <p:spPr>
              <a:xfrm>
                <a:off x="5470734" y="2967681"/>
                <a:ext cx="176304" cy="148281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CFEE5EA3-CA40-45CA-8B32-679DD2812D60}"/>
                </a:ext>
              </a:extLst>
            </p:cNvPr>
            <p:cNvGrpSpPr/>
            <p:nvPr/>
          </p:nvGrpSpPr>
          <p:grpSpPr>
            <a:xfrm>
              <a:off x="10566402" y="3610030"/>
              <a:ext cx="979213" cy="154459"/>
              <a:chOff x="5013534" y="2967681"/>
              <a:chExt cx="633504" cy="148281"/>
            </a:xfrm>
            <a:grpFill/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2CA78BAF-FD52-4B6E-A5CD-76D08C8AF4A2}"/>
                  </a:ext>
                </a:extLst>
              </p:cNvPr>
              <p:cNvSpPr/>
              <p:nvPr/>
            </p:nvSpPr>
            <p:spPr>
              <a:xfrm>
                <a:off x="5013534" y="2967681"/>
                <a:ext cx="176304" cy="148281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10834C5E-381E-456C-83D6-E12D12527FA4}"/>
                  </a:ext>
                </a:extLst>
              </p:cNvPr>
              <p:cNvSpPr/>
              <p:nvPr/>
            </p:nvSpPr>
            <p:spPr>
              <a:xfrm>
                <a:off x="5165934" y="2967681"/>
                <a:ext cx="176304" cy="148281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B477C93-6A49-419A-BF9C-88403102AD4B}"/>
                  </a:ext>
                </a:extLst>
              </p:cNvPr>
              <p:cNvSpPr/>
              <p:nvPr/>
            </p:nvSpPr>
            <p:spPr>
              <a:xfrm>
                <a:off x="5318334" y="2967681"/>
                <a:ext cx="176304" cy="148281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94E709B4-E90B-42E4-B71F-30913A80DE02}"/>
                  </a:ext>
                </a:extLst>
              </p:cNvPr>
              <p:cNvSpPr/>
              <p:nvPr/>
            </p:nvSpPr>
            <p:spPr>
              <a:xfrm>
                <a:off x="5470734" y="2967681"/>
                <a:ext cx="176304" cy="148281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B7E3EC0-D072-4E27-81DE-469E53E600B8}"/>
              </a:ext>
            </a:extLst>
          </p:cNvPr>
          <p:cNvGrpSpPr/>
          <p:nvPr/>
        </p:nvGrpSpPr>
        <p:grpSpPr>
          <a:xfrm>
            <a:off x="5978486" y="3418089"/>
            <a:ext cx="5574643" cy="186122"/>
            <a:chOff x="5970972" y="3589102"/>
            <a:chExt cx="5574643" cy="186122"/>
          </a:xfrm>
          <a:solidFill>
            <a:schemeClr val="accent1"/>
          </a:solidFill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5C700ECC-7F64-4E50-AE1E-666D0EB11961}"/>
                </a:ext>
              </a:extLst>
            </p:cNvPr>
            <p:cNvGrpSpPr/>
            <p:nvPr/>
          </p:nvGrpSpPr>
          <p:grpSpPr>
            <a:xfrm>
              <a:off x="5970972" y="3589102"/>
              <a:ext cx="979213" cy="154459"/>
              <a:chOff x="5013534" y="2967681"/>
              <a:chExt cx="633504" cy="148281"/>
            </a:xfrm>
            <a:grpFill/>
          </p:grpSpPr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F71A93DB-1FD6-4CAC-A3A5-C77EAA056710}"/>
                  </a:ext>
                </a:extLst>
              </p:cNvPr>
              <p:cNvSpPr/>
              <p:nvPr/>
            </p:nvSpPr>
            <p:spPr>
              <a:xfrm>
                <a:off x="5013534" y="2967681"/>
                <a:ext cx="176304" cy="148281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5E128FAA-4AE5-41FA-8DCB-7A040974118F}"/>
                  </a:ext>
                </a:extLst>
              </p:cNvPr>
              <p:cNvSpPr/>
              <p:nvPr/>
            </p:nvSpPr>
            <p:spPr>
              <a:xfrm>
                <a:off x="5165934" y="2967681"/>
                <a:ext cx="176304" cy="148281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15CEC3F3-B2E8-42ED-9D66-D396BAB07010}"/>
                  </a:ext>
                </a:extLst>
              </p:cNvPr>
              <p:cNvSpPr/>
              <p:nvPr/>
            </p:nvSpPr>
            <p:spPr>
              <a:xfrm>
                <a:off x="5318334" y="2967681"/>
                <a:ext cx="176304" cy="148281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9956E24B-3DF6-4F5E-9B77-8BE9122F984C}"/>
                  </a:ext>
                </a:extLst>
              </p:cNvPr>
              <p:cNvSpPr/>
              <p:nvPr/>
            </p:nvSpPr>
            <p:spPr>
              <a:xfrm>
                <a:off x="5470734" y="2967681"/>
                <a:ext cx="176304" cy="148281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9B591573-10F5-48FA-AC92-8092DDAF8B33}"/>
                </a:ext>
              </a:extLst>
            </p:cNvPr>
            <p:cNvGrpSpPr/>
            <p:nvPr/>
          </p:nvGrpSpPr>
          <p:grpSpPr>
            <a:xfrm>
              <a:off x="7457734" y="3620765"/>
              <a:ext cx="979213" cy="154459"/>
              <a:chOff x="5013534" y="2967681"/>
              <a:chExt cx="633504" cy="148281"/>
            </a:xfrm>
            <a:grpFill/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28A3A7AF-5AE6-4908-B9EE-186406241EDB}"/>
                  </a:ext>
                </a:extLst>
              </p:cNvPr>
              <p:cNvSpPr/>
              <p:nvPr/>
            </p:nvSpPr>
            <p:spPr>
              <a:xfrm>
                <a:off x="5013534" y="2967681"/>
                <a:ext cx="176304" cy="148281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6790A367-4AF8-4809-A48E-A89A6FCA1C69}"/>
                  </a:ext>
                </a:extLst>
              </p:cNvPr>
              <p:cNvSpPr/>
              <p:nvPr/>
            </p:nvSpPr>
            <p:spPr>
              <a:xfrm>
                <a:off x="5165934" y="2967681"/>
                <a:ext cx="176304" cy="148281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371664C8-6F07-4A69-8416-E70462BE3B03}"/>
                  </a:ext>
                </a:extLst>
              </p:cNvPr>
              <p:cNvSpPr/>
              <p:nvPr/>
            </p:nvSpPr>
            <p:spPr>
              <a:xfrm>
                <a:off x="5318334" y="2967681"/>
                <a:ext cx="176304" cy="148281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20542E6D-10A1-4432-B8D4-34FD6D6480CB}"/>
                  </a:ext>
                </a:extLst>
              </p:cNvPr>
              <p:cNvSpPr/>
              <p:nvPr/>
            </p:nvSpPr>
            <p:spPr>
              <a:xfrm>
                <a:off x="5470734" y="2967681"/>
                <a:ext cx="176304" cy="148281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BDA3B30-6BBF-47A6-B8EB-3712B6A7DB61}"/>
                </a:ext>
              </a:extLst>
            </p:cNvPr>
            <p:cNvGrpSpPr/>
            <p:nvPr/>
          </p:nvGrpSpPr>
          <p:grpSpPr>
            <a:xfrm>
              <a:off x="9031058" y="3596032"/>
              <a:ext cx="979213" cy="154459"/>
              <a:chOff x="5013534" y="2967681"/>
              <a:chExt cx="633504" cy="148281"/>
            </a:xfrm>
            <a:grpFill/>
          </p:grpSpPr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5B88C065-70A2-48ED-AD5D-FA48B7AB66FE}"/>
                  </a:ext>
                </a:extLst>
              </p:cNvPr>
              <p:cNvSpPr/>
              <p:nvPr/>
            </p:nvSpPr>
            <p:spPr>
              <a:xfrm>
                <a:off x="5013534" y="2967681"/>
                <a:ext cx="176304" cy="148281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6840FF0E-47F7-4E22-926B-3EB21CA9D608}"/>
                  </a:ext>
                </a:extLst>
              </p:cNvPr>
              <p:cNvSpPr/>
              <p:nvPr/>
            </p:nvSpPr>
            <p:spPr>
              <a:xfrm>
                <a:off x="5165934" y="2967681"/>
                <a:ext cx="176304" cy="148281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3BA11F9A-C097-4796-854E-DB0D026C25BE}"/>
                  </a:ext>
                </a:extLst>
              </p:cNvPr>
              <p:cNvSpPr/>
              <p:nvPr/>
            </p:nvSpPr>
            <p:spPr>
              <a:xfrm>
                <a:off x="5318334" y="2967681"/>
                <a:ext cx="176304" cy="148281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5F41CE9E-110B-4B88-8C18-ADAAF5F0ABB9}"/>
                  </a:ext>
                </a:extLst>
              </p:cNvPr>
              <p:cNvSpPr/>
              <p:nvPr/>
            </p:nvSpPr>
            <p:spPr>
              <a:xfrm>
                <a:off x="5470734" y="2967681"/>
                <a:ext cx="176304" cy="148281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3A865233-9E72-4103-BCA3-007DFFD9FF4B}"/>
                </a:ext>
              </a:extLst>
            </p:cNvPr>
            <p:cNvGrpSpPr/>
            <p:nvPr/>
          </p:nvGrpSpPr>
          <p:grpSpPr>
            <a:xfrm>
              <a:off x="10566402" y="3610030"/>
              <a:ext cx="979213" cy="154459"/>
              <a:chOff x="5013534" y="2967681"/>
              <a:chExt cx="633504" cy="148281"/>
            </a:xfrm>
            <a:grpFill/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AF7CF17C-C564-4CE3-A070-A2FB9FFBC4B8}"/>
                  </a:ext>
                </a:extLst>
              </p:cNvPr>
              <p:cNvSpPr/>
              <p:nvPr/>
            </p:nvSpPr>
            <p:spPr>
              <a:xfrm>
                <a:off x="5013534" y="2967681"/>
                <a:ext cx="176304" cy="148281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BB77ACCA-5100-423C-BDF4-67659187F081}"/>
                  </a:ext>
                </a:extLst>
              </p:cNvPr>
              <p:cNvSpPr/>
              <p:nvPr/>
            </p:nvSpPr>
            <p:spPr>
              <a:xfrm>
                <a:off x="5165934" y="2967681"/>
                <a:ext cx="176304" cy="148281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457A3EAB-1D4C-4266-835E-E79BB5C7FFF5}"/>
                  </a:ext>
                </a:extLst>
              </p:cNvPr>
              <p:cNvSpPr/>
              <p:nvPr/>
            </p:nvSpPr>
            <p:spPr>
              <a:xfrm>
                <a:off x="5318334" y="2967681"/>
                <a:ext cx="176304" cy="148281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D77E9F13-1128-4449-8563-84A9F86C7459}"/>
                  </a:ext>
                </a:extLst>
              </p:cNvPr>
              <p:cNvSpPr/>
              <p:nvPr/>
            </p:nvSpPr>
            <p:spPr>
              <a:xfrm>
                <a:off x="5470734" y="2967681"/>
                <a:ext cx="176304" cy="148281"/>
              </a:xfrm>
              <a:prstGeom prst="rect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F72FAC8-3A1F-48EC-A266-2F15EBCFC61B}"/>
              </a:ext>
            </a:extLst>
          </p:cNvPr>
          <p:cNvGrpSpPr/>
          <p:nvPr/>
        </p:nvGrpSpPr>
        <p:grpSpPr>
          <a:xfrm>
            <a:off x="5951493" y="3065101"/>
            <a:ext cx="5613172" cy="689611"/>
            <a:chOff x="6165086" y="3131908"/>
            <a:chExt cx="5380529" cy="689611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2687465-5237-4DC6-B754-14A618BCF64C}"/>
                </a:ext>
              </a:extLst>
            </p:cNvPr>
            <p:cNvSpPr/>
            <p:nvPr/>
          </p:nvSpPr>
          <p:spPr>
            <a:xfrm>
              <a:off x="7579131" y="3158630"/>
              <a:ext cx="1103900" cy="66122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µ-Code</a:t>
              </a:r>
            </a:p>
            <a:p>
              <a:pPr algn="ctr"/>
              <a:r>
                <a:rPr lang="en-US" sz="2400" b="1" dirty="0"/>
                <a:t>Engine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8466C10-575A-46C9-A8AA-B4AAD9523CFC}"/>
                </a:ext>
              </a:extLst>
            </p:cNvPr>
            <p:cNvSpPr/>
            <p:nvPr/>
          </p:nvSpPr>
          <p:spPr>
            <a:xfrm>
              <a:off x="9065944" y="3131908"/>
              <a:ext cx="1094374" cy="66122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  <a:p>
              <a:pPr algn="ctr"/>
              <a:r>
                <a:rPr lang="en-US" sz="2400" b="1" dirty="0"/>
                <a:t>µ-Code</a:t>
              </a:r>
            </a:p>
            <a:p>
              <a:pPr algn="ctr"/>
              <a:r>
                <a:rPr lang="en-US" sz="2400" b="1" dirty="0"/>
                <a:t>Engine</a:t>
              </a:r>
            </a:p>
            <a:p>
              <a:pPr algn="ctr"/>
              <a:endParaRPr lang="en-US" sz="2400" b="1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A1E2068-553C-4D71-8C04-16856E5F4DC8}"/>
                </a:ext>
              </a:extLst>
            </p:cNvPr>
            <p:cNvSpPr/>
            <p:nvPr/>
          </p:nvSpPr>
          <p:spPr>
            <a:xfrm>
              <a:off x="6165086" y="3140389"/>
              <a:ext cx="1092028" cy="68113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µ-Code</a:t>
              </a:r>
            </a:p>
            <a:p>
              <a:pPr algn="ctr"/>
              <a:r>
                <a:rPr lang="en-US" sz="2400" b="1" dirty="0"/>
                <a:t>Engine</a:t>
              </a:r>
              <a:endParaRPr lang="en-US" b="1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F9B223D-7F6C-4ED0-9386-A9B7F50C2D5E}"/>
                </a:ext>
              </a:extLst>
            </p:cNvPr>
            <p:cNvSpPr/>
            <p:nvPr/>
          </p:nvSpPr>
          <p:spPr>
            <a:xfrm>
              <a:off x="10491860" y="3141337"/>
              <a:ext cx="1053755" cy="66122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  <a:p>
              <a:pPr algn="ctr"/>
              <a:r>
                <a:rPr lang="en-US" sz="2400" b="1" dirty="0"/>
                <a:t>µ-Code</a:t>
              </a:r>
            </a:p>
            <a:p>
              <a:pPr algn="ctr"/>
              <a:r>
                <a:rPr lang="en-US" sz="2400" b="1" dirty="0"/>
                <a:t>Engine</a:t>
              </a:r>
            </a:p>
            <a:p>
              <a:pPr algn="ctr"/>
              <a:endParaRPr lang="en-US" sz="2000" b="1" dirty="0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684BE6A6-F23A-4BC1-B33B-8C7E274EA335}"/>
              </a:ext>
            </a:extLst>
          </p:cNvPr>
          <p:cNvSpPr/>
          <p:nvPr/>
        </p:nvSpPr>
        <p:spPr>
          <a:xfrm>
            <a:off x="5823863" y="4559366"/>
            <a:ext cx="5974358" cy="784086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Qubits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99686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repeatCount="4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00703 0.19652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622 -0.01388 L -0.24961 0.1467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80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54 0.02662 L 0.25508 0.182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77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repeatCount="4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-0.00703 0.19652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7" grpId="0" animBg="1"/>
      <p:bldP spid="9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" y="196814"/>
            <a:ext cx="9753600" cy="1143000"/>
          </a:xfrm>
        </p:spPr>
        <p:txBody>
          <a:bodyPr>
            <a:noAutofit/>
          </a:bodyPr>
          <a:lstStyle/>
          <a:p>
            <a:r>
              <a:rPr lang="en-US" sz="4400" dirty="0"/>
              <a:t>Why Quantum Computers?</a:t>
            </a:r>
          </a:p>
        </p:txBody>
      </p:sp>
      <p:sp>
        <p:nvSpPr>
          <p:cNvPr id="137" name="Content Placeholder 36"/>
          <p:cNvSpPr txBox="1">
            <a:spLocks/>
          </p:cNvSpPr>
          <p:nvPr/>
        </p:nvSpPr>
        <p:spPr>
          <a:xfrm>
            <a:off x="178435" y="3896392"/>
            <a:ext cx="7132320" cy="175705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endParaRPr lang="en-US" sz="28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/>
              <a:t> Quantum computers provide large speedup for problems in material science, machine learning, and medicine</a:t>
            </a:r>
          </a:p>
          <a:p>
            <a:pPr fontAlgn="auto"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endParaRPr lang="en-US" dirty="0"/>
          </a:p>
          <a:p>
            <a:pPr fontAlgn="auto"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endParaRPr lang="en-US" dirty="0"/>
          </a:p>
          <a:p>
            <a:pPr fontAlgn="auto"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endParaRPr lang="en-US" dirty="0"/>
          </a:p>
          <a:p>
            <a:pPr fontAlgn="auto"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endParaRPr lang="en-US" dirty="0"/>
          </a:p>
          <a:p>
            <a:pPr fontAlgn="auto"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endParaRPr lang="en-US" dirty="0"/>
          </a:p>
        </p:txBody>
      </p:sp>
      <p:sp>
        <p:nvSpPr>
          <p:cNvPr id="139" name="Rectangle: Rounded Corners 138"/>
          <p:cNvSpPr/>
          <p:nvPr/>
        </p:nvSpPr>
        <p:spPr>
          <a:xfrm>
            <a:off x="0" y="6337185"/>
            <a:ext cx="12192000" cy="548640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Quantum Computers enable solutions to important problems</a:t>
            </a:r>
          </a:p>
          <a:p>
            <a:pPr algn="ctr"/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3" name="AutoShape 2" descr="Image result for IBM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IBM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2" descr="Image result for MIT Lincoln Labs"/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Image result for MOlecule simulation">
            <a:extLst>
              <a:ext uri="{FF2B5EF4-FFF2-40B4-BE49-F238E27FC236}">
                <a16:creationId xmlns:a16="http://schemas.microsoft.com/office/drawing/2014/main" id="{A7B45DC5-E310-40C4-8CCE-42C41FC82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1"/>
          <a:stretch/>
        </p:blipFill>
        <p:spPr bwMode="auto">
          <a:xfrm>
            <a:off x="3345053" y="1766911"/>
            <a:ext cx="2041107" cy="163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7161ED2-D24E-4130-B9D0-35196BE295C8}"/>
              </a:ext>
            </a:extLst>
          </p:cNvPr>
          <p:cNvSpPr txBox="1"/>
          <p:nvPr/>
        </p:nvSpPr>
        <p:spPr>
          <a:xfrm>
            <a:off x="3345571" y="3396734"/>
            <a:ext cx="368515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Molecule and Material Simulations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95E0A51-F9E0-405C-8327-7E8BBA89EB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0" r="22136"/>
          <a:stretch/>
        </p:blipFill>
        <p:spPr>
          <a:xfrm>
            <a:off x="5194689" y="1763055"/>
            <a:ext cx="1836031" cy="1647033"/>
          </a:xfrm>
          <a:prstGeom prst="rect">
            <a:avLst/>
          </a:prstGeom>
        </p:spPr>
      </p:pic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A23BE3F2-7BCA-4115-94C1-0FA6A7AB1A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AE2DB5-4517-4C79-AADE-245F3E00587B}" type="slidenum">
              <a:rPr lang="en-US" sz="2400" smtClean="0"/>
              <a:t>2</a:t>
            </a:fld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8" t="-851" r="22074" b="851"/>
          <a:stretch/>
        </p:blipFill>
        <p:spPr>
          <a:xfrm>
            <a:off x="436784" y="1769110"/>
            <a:ext cx="2922300" cy="199695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6E8126-2D73-473A-8CE0-1645DF8325F8}"/>
              </a:ext>
            </a:extLst>
          </p:cNvPr>
          <p:cNvSpPr txBox="1"/>
          <p:nvPr/>
        </p:nvSpPr>
        <p:spPr>
          <a:xfrm>
            <a:off x="10858500" y="3172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E1882D8-2A79-405B-A367-494558830811}"/>
              </a:ext>
            </a:extLst>
          </p:cNvPr>
          <p:cNvGrpSpPr/>
          <p:nvPr/>
        </p:nvGrpSpPr>
        <p:grpSpPr>
          <a:xfrm>
            <a:off x="7488898" y="1925094"/>
            <a:ext cx="4292523" cy="3507548"/>
            <a:chOff x="7009725" y="1855637"/>
            <a:chExt cx="4292523" cy="3507548"/>
          </a:xfrm>
        </p:grpSpPr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E9C6C682-146D-4DF5-8551-D6851165512C}"/>
                </a:ext>
              </a:extLst>
            </p:cNvPr>
            <p:cNvSpPr/>
            <p:nvPr/>
          </p:nvSpPr>
          <p:spPr>
            <a:xfrm rot="5759252">
              <a:off x="6695175" y="2170187"/>
              <a:ext cx="2969022" cy="2339921"/>
            </a:xfrm>
            <a:prstGeom prst="arc">
              <a:avLst>
                <a:gd name="adj1" fmla="val 15217379"/>
                <a:gd name="adj2" fmla="val 21408324"/>
              </a:avLst>
            </a:prstGeom>
            <a:ln w="571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0E86E1C-0709-456C-B45A-6586D5B05156}"/>
                </a:ext>
              </a:extLst>
            </p:cNvPr>
            <p:cNvGrpSpPr/>
            <p:nvPr/>
          </p:nvGrpSpPr>
          <p:grpSpPr>
            <a:xfrm>
              <a:off x="7063596" y="2003962"/>
              <a:ext cx="4238652" cy="3359223"/>
              <a:chOff x="7089786" y="2020875"/>
              <a:chExt cx="3845976" cy="3249970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1AED036C-D7D3-4CED-B0F8-974635EEFA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24570" y="2020875"/>
                <a:ext cx="0" cy="274937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9F29527-AF66-4E9C-8542-9EB901657521}"/>
                  </a:ext>
                </a:extLst>
              </p:cNvPr>
              <p:cNvSpPr txBox="1"/>
              <p:nvPr/>
            </p:nvSpPr>
            <p:spPr>
              <a:xfrm rot="16200000">
                <a:off x="6637578" y="3343277"/>
                <a:ext cx="22900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Execution Time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70EDCA3-591C-4247-B916-60D9C2BDEA44}"/>
                  </a:ext>
                </a:extLst>
              </p:cNvPr>
              <p:cNvSpPr txBox="1"/>
              <p:nvPr/>
            </p:nvSpPr>
            <p:spPr>
              <a:xfrm>
                <a:off x="9453646" y="2713461"/>
                <a:ext cx="1066239" cy="56575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Classical Computer</a:t>
                </a:r>
              </a:p>
            </p:txBody>
          </p:sp>
          <p:sp>
            <p:nvSpPr>
              <p:cNvPr id="51" name="Arc 50">
                <a:extLst>
                  <a:ext uri="{FF2B5EF4-FFF2-40B4-BE49-F238E27FC236}">
                    <a16:creationId xmlns:a16="http://schemas.microsoft.com/office/drawing/2014/main" id="{AAB24027-8C9B-4BFB-AC38-830AD0C3D9B0}"/>
                  </a:ext>
                </a:extLst>
              </p:cNvPr>
              <p:cNvSpPr/>
              <p:nvPr/>
            </p:nvSpPr>
            <p:spPr>
              <a:xfrm rot="10128160">
                <a:off x="7089786" y="4416907"/>
                <a:ext cx="2715686" cy="278398"/>
              </a:xfrm>
              <a:prstGeom prst="arc">
                <a:avLst>
                  <a:gd name="adj1" fmla="val 11302496"/>
                  <a:gd name="adj2" fmla="val 20216086"/>
                </a:avLst>
              </a:prstGeom>
              <a:ln w="57150">
                <a:solidFill>
                  <a:srgbClr val="6699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60486553-CC41-4595-A253-60B3B61793AB}"/>
                  </a:ext>
                </a:extLst>
              </p:cNvPr>
              <p:cNvGrpSpPr/>
              <p:nvPr/>
            </p:nvGrpSpPr>
            <p:grpSpPr>
              <a:xfrm>
                <a:off x="8024569" y="4715382"/>
                <a:ext cx="2911193" cy="555463"/>
                <a:chOff x="7543799" y="3547783"/>
                <a:chExt cx="4424082" cy="555463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BFDE9B9-8580-4EE8-A99D-EAAAB9C5F105}"/>
                    </a:ext>
                  </a:extLst>
                </p:cNvPr>
                <p:cNvSpPr txBox="1"/>
                <p:nvPr/>
              </p:nvSpPr>
              <p:spPr>
                <a:xfrm>
                  <a:off x="8458174" y="3641581"/>
                  <a:ext cx="20168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Problem Size</a:t>
                  </a:r>
                </a:p>
              </p:txBody>
            </p:sp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B033B086-E4A2-41FC-87D5-A8A4618A786D}"/>
                    </a:ext>
                  </a:extLst>
                </p:cNvPr>
                <p:cNvCxnSpPr/>
                <p:nvPr/>
              </p:nvCxnSpPr>
              <p:spPr>
                <a:xfrm flipV="1">
                  <a:off x="7543799" y="3547783"/>
                  <a:ext cx="4424082" cy="33617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28B97AF-4EFE-4587-AE7C-0605205080A5}"/>
                  </a:ext>
                </a:extLst>
              </p:cNvPr>
              <p:cNvSpPr txBox="1"/>
              <p:nvPr/>
            </p:nvSpPr>
            <p:spPr>
              <a:xfrm>
                <a:off x="9453646" y="3978553"/>
                <a:ext cx="1048729" cy="56575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Quantum </a:t>
                </a:r>
              </a:p>
              <a:p>
                <a:pPr algn="ctr"/>
                <a:r>
                  <a:rPr lang="en-US" sz="1600" dirty="0"/>
                  <a:t>Computer</a:t>
                </a:r>
              </a:p>
            </p:txBody>
          </p: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76B2262D-FBAB-4740-B489-D05BBB8FA6FB}"/>
              </a:ext>
            </a:extLst>
          </p:cNvPr>
          <p:cNvSpPr txBox="1"/>
          <p:nvPr/>
        </p:nvSpPr>
        <p:spPr>
          <a:xfrm>
            <a:off x="10635718" y="34242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E6C49D7-7386-4A8A-ACBC-EF1EE0B9972A}"/>
              </a:ext>
            </a:extLst>
          </p:cNvPr>
          <p:cNvCxnSpPr>
            <a:cxnSpLocks/>
          </p:cNvCxnSpPr>
          <p:nvPr/>
        </p:nvCxnSpPr>
        <p:spPr>
          <a:xfrm flipH="1">
            <a:off x="8580356" y="3181981"/>
            <a:ext cx="156762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8DBCDF7-F522-442D-8D6C-E9042ECF914B}"/>
              </a:ext>
            </a:extLst>
          </p:cNvPr>
          <p:cNvCxnSpPr>
            <a:cxnSpLocks/>
          </p:cNvCxnSpPr>
          <p:nvPr/>
        </p:nvCxnSpPr>
        <p:spPr>
          <a:xfrm flipH="1">
            <a:off x="8542127" y="4575092"/>
            <a:ext cx="1605853" cy="238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5AAA6221-42C6-442C-AAE0-4D3DC0A7C972}"/>
              </a:ext>
            </a:extLst>
          </p:cNvPr>
          <p:cNvSpPr/>
          <p:nvPr/>
        </p:nvSpPr>
        <p:spPr>
          <a:xfrm>
            <a:off x="8516226" y="2796809"/>
            <a:ext cx="1565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Billion Years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3328480-583B-44B6-B78A-A613150558FB}"/>
              </a:ext>
            </a:extLst>
          </p:cNvPr>
          <p:cNvSpPr/>
          <p:nvPr/>
        </p:nvSpPr>
        <p:spPr>
          <a:xfrm>
            <a:off x="8517586" y="4230455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Days</a:t>
            </a:r>
          </a:p>
        </p:txBody>
      </p:sp>
    </p:spTree>
    <p:extLst>
      <p:ext uri="{BB962C8B-B14F-4D97-AF65-F5344CB8AC3E}">
        <p14:creationId xmlns:p14="http://schemas.microsoft.com/office/powerpoint/2010/main" val="95274578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58"/>
            <a:ext cx="8128000" cy="1143000"/>
          </a:xfrm>
        </p:spPr>
        <p:txBody>
          <a:bodyPr>
            <a:noAutofit/>
          </a:bodyPr>
          <a:lstStyle/>
          <a:p>
            <a:r>
              <a:rPr lang="en-US" sz="4400" dirty="0"/>
              <a:t>MCE Microarchitecture</a:t>
            </a:r>
          </a:p>
        </p:txBody>
      </p:sp>
      <p:sp>
        <p:nvSpPr>
          <p:cNvPr id="146" name="Rectangle: Rounded Corners 145"/>
          <p:cNvSpPr/>
          <p:nvPr/>
        </p:nvSpPr>
        <p:spPr>
          <a:xfrm>
            <a:off x="-2163" y="6303278"/>
            <a:ext cx="12192000" cy="548640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 alleviates instruction bandwidth by issuing QECC ops locally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270206-22A5-4E8A-A62F-411AA6618722}"/>
              </a:ext>
            </a:extLst>
          </p:cNvPr>
          <p:cNvGrpSpPr/>
          <p:nvPr/>
        </p:nvGrpSpPr>
        <p:grpSpPr>
          <a:xfrm>
            <a:off x="-2163" y="1656861"/>
            <a:ext cx="12126097" cy="4658114"/>
            <a:chOff x="381000" y="1209916"/>
            <a:chExt cx="4953000" cy="216770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2A9D3B6-598C-43CF-B44B-CD80F9655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1209916"/>
              <a:ext cx="4953000" cy="2167709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8705ECE-5059-4F61-A5F8-EB2474E9AF60}"/>
                </a:ext>
              </a:extLst>
            </p:cNvPr>
            <p:cNvGrpSpPr/>
            <p:nvPr/>
          </p:nvGrpSpPr>
          <p:grpSpPr>
            <a:xfrm>
              <a:off x="1076632" y="2992997"/>
              <a:ext cx="274319" cy="45719"/>
              <a:chOff x="1097281" y="3276600"/>
              <a:chExt cx="274319" cy="76200"/>
            </a:xfrm>
            <a:solidFill>
              <a:schemeClr val="accent2"/>
            </a:solidFill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D211FDE-6300-49BC-8A71-A1E0DA3DF075}"/>
                  </a:ext>
                </a:extLst>
              </p:cNvPr>
              <p:cNvSpPr/>
              <p:nvPr/>
            </p:nvSpPr>
            <p:spPr>
              <a:xfrm flipH="1">
                <a:off x="1097281" y="3276600"/>
                <a:ext cx="45719" cy="76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5A30881-BD3B-47BF-B3EE-C3D17BDA7C03}"/>
                  </a:ext>
                </a:extLst>
              </p:cNvPr>
              <p:cNvSpPr/>
              <p:nvPr/>
            </p:nvSpPr>
            <p:spPr>
              <a:xfrm flipH="1">
                <a:off x="1173481" y="3276600"/>
                <a:ext cx="45719" cy="76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865BA44-99A2-4A05-90A0-7FD471B94FB3}"/>
                  </a:ext>
                </a:extLst>
              </p:cNvPr>
              <p:cNvSpPr/>
              <p:nvPr/>
            </p:nvSpPr>
            <p:spPr>
              <a:xfrm flipH="1">
                <a:off x="1249681" y="3276600"/>
                <a:ext cx="45719" cy="76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2A8E63E-0C5E-460D-B0C1-4F6180C7CBB2}"/>
                  </a:ext>
                </a:extLst>
              </p:cNvPr>
              <p:cNvSpPr/>
              <p:nvPr/>
            </p:nvSpPr>
            <p:spPr>
              <a:xfrm flipH="1">
                <a:off x="1325881" y="3276600"/>
                <a:ext cx="45719" cy="76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1B92988-D9E4-466D-9E3B-3126B0B2F83F}"/>
                </a:ext>
              </a:extLst>
            </p:cNvPr>
            <p:cNvGrpSpPr/>
            <p:nvPr/>
          </p:nvGrpSpPr>
          <p:grpSpPr>
            <a:xfrm>
              <a:off x="1076632" y="2918917"/>
              <a:ext cx="274319" cy="45719"/>
              <a:chOff x="1097281" y="3276600"/>
              <a:chExt cx="274319" cy="76200"/>
            </a:xfrm>
            <a:solidFill>
              <a:schemeClr val="accent2"/>
            </a:solidFill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8D39A56-7FBA-4125-8DBB-748551A921C6}"/>
                  </a:ext>
                </a:extLst>
              </p:cNvPr>
              <p:cNvSpPr/>
              <p:nvPr/>
            </p:nvSpPr>
            <p:spPr>
              <a:xfrm flipH="1">
                <a:off x="1097281" y="3276600"/>
                <a:ext cx="45719" cy="76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66DFBEF-28F4-4249-ABA0-4E88E9B125DA}"/>
                  </a:ext>
                </a:extLst>
              </p:cNvPr>
              <p:cNvSpPr/>
              <p:nvPr/>
            </p:nvSpPr>
            <p:spPr>
              <a:xfrm flipH="1">
                <a:off x="1173481" y="3276600"/>
                <a:ext cx="45719" cy="76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39ABE51-92BE-43BD-9652-ADC65ED37532}"/>
                  </a:ext>
                </a:extLst>
              </p:cNvPr>
              <p:cNvSpPr/>
              <p:nvPr/>
            </p:nvSpPr>
            <p:spPr>
              <a:xfrm flipH="1">
                <a:off x="1249681" y="3276600"/>
                <a:ext cx="45719" cy="76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5469305-DC23-4C99-A5F0-B66ACBBC4AE2}"/>
                  </a:ext>
                </a:extLst>
              </p:cNvPr>
              <p:cNvSpPr/>
              <p:nvPr/>
            </p:nvSpPr>
            <p:spPr>
              <a:xfrm flipH="1">
                <a:off x="1325881" y="3276600"/>
                <a:ext cx="45719" cy="76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29F380C-3EDF-4C76-83B1-B24C0A4498B3}"/>
                </a:ext>
              </a:extLst>
            </p:cNvPr>
            <p:cNvGrpSpPr/>
            <p:nvPr/>
          </p:nvGrpSpPr>
          <p:grpSpPr>
            <a:xfrm>
              <a:off x="1488113" y="2992997"/>
              <a:ext cx="274319" cy="45719"/>
              <a:chOff x="1097281" y="3276600"/>
              <a:chExt cx="274319" cy="76200"/>
            </a:xfrm>
            <a:solidFill>
              <a:schemeClr val="accent2"/>
            </a:solidFill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5F1BF9D-8170-4A24-BD58-94A9EB7B4394}"/>
                  </a:ext>
                </a:extLst>
              </p:cNvPr>
              <p:cNvSpPr/>
              <p:nvPr/>
            </p:nvSpPr>
            <p:spPr>
              <a:xfrm flipH="1">
                <a:off x="1097281" y="3276600"/>
                <a:ext cx="45719" cy="76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C5BC6BA-FA44-43F7-84B6-D105CBC2F2EE}"/>
                  </a:ext>
                </a:extLst>
              </p:cNvPr>
              <p:cNvSpPr/>
              <p:nvPr/>
            </p:nvSpPr>
            <p:spPr>
              <a:xfrm flipH="1">
                <a:off x="1173481" y="3276600"/>
                <a:ext cx="45719" cy="76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556CDA4-EA2F-4E1C-A595-9B565A59257E}"/>
                  </a:ext>
                </a:extLst>
              </p:cNvPr>
              <p:cNvSpPr/>
              <p:nvPr/>
            </p:nvSpPr>
            <p:spPr>
              <a:xfrm flipH="1">
                <a:off x="1249681" y="3276600"/>
                <a:ext cx="45719" cy="76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A6AA7AD-2203-436C-AE21-30C5ABFA4839}"/>
                  </a:ext>
                </a:extLst>
              </p:cNvPr>
              <p:cNvSpPr/>
              <p:nvPr/>
            </p:nvSpPr>
            <p:spPr>
              <a:xfrm flipH="1">
                <a:off x="1325881" y="3276600"/>
                <a:ext cx="45719" cy="76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E81B978-66CC-4665-95F9-75236E5D1EA5}"/>
                </a:ext>
              </a:extLst>
            </p:cNvPr>
            <p:cNvGrpSpPr/>
            <p:nvPr/>
          </p:nvGrpSpPr>
          <p:grpSpPr>
            <a:xfrm>
              <a:off x="1488113" y="2918917"/>
              <a:ext cx="274319" cy="45719"/>
              <a:chOff x="1097281" y="3276600"/>
              <a:chExt cx="274319" cy="76200"/>
            </a:xfrm>
            <a:solidFill>
              <a:schemeClr val="accent2"/>
            </a:solidFill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3196445-BD07-4238-A9A5-D62C9A23EB40}"/>
                  </a:ext>
                </a:extLst>
              </p:cNvPr>
              <p:cNvSpPr/>
              <p:nvPr/>
            </p:nvSpPr>
            <p:spPr>
              <a:xfrm flipH="1">
                <a:off x="1097281" y="3276600"/>
                <a:ext cx="45719" cy="76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AE7B1D3-DFA5-48F7-BE29-06C572EC980D}"/>
                  </a:ext>
                </a:extLst>
              </p:cNvPr>
              <p:cNvSpPr/>
              <p:nvPr/>
            </p:nvSpPr>
            <p:spPr>
              <a:xfrm flipH="1">
                <a:off x="1173481" y="3276600"/>
                <a:ext cx="45719" cy="76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423416A-F1BB-4C34-B3A3-387B905D1E98}"/>
                  </a:ext>
                </a:extLst>
              </p:cNvPr>
              <p:cNvSpPr/>
              <p:nvPr/>
            </p:nvSpPr>
            <p:spPr>
              <a:xfrm flipH="1">
                <a:off x="1249681" y="3276600"/>
                <a:ext cx="45719" cy="76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1AA73C1-3B65-4217-9A9D-7D0CCB4328CB}"/>
                  </a:ext>
                </a:extLst>
              </p:cNvPr>
              <p:cNvSpPr/>
              <p:nvPr/>
            </p:nvSpPr>
            <p:spPr>
              <a:xfrm flipH="1">
                <a:off x="1325881" y="3276600"/>
                <a:ext cx="45719" cy="76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4DED71B-DB89-4DFE-89CA-34E5DB56CC82}"/>
                </a:ext>
              </a:extLst>
            </p:cNvPr>
            <p:cNvGrpSpPr/>
            <p:nvPr/>
          </p:nvGrpSpPr>
          <p:grpSpPr>
            <a:xfrm>
              <a:off x="1838632" y="2992997"/>
              <a:ext cx="274319" cy="45719"/>
              <a:chOff x="1097281" y="3276600"/>
              <a:chExt cx="274319" cy="76200"/>
            </a:xfrm>
            <a:solidFill>
              <a:schemeClr val="accent2"/>
            </a:solidFill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3E9063F-2DCC-4B40-AD64-122D55440444}"/>
                  </a:ext>
                </a:extLst>
              </p:cNvPr>
              <p:cNvSpPr/>
              <p:nvPr/>
            </p:nvSpPr>
            <p:spPr>
              <a:xfrm flipH="1">
                <a:off x="1097281" y="3276600"/>
                <a:ext cx="45719" cy="76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3DE33A9-65CC-4447-AB34-79F87C98334A}"/>
                  </a:ext>
                </a:extLst>
              </p:cNvPr>
              <p:cNvSpPr/>
              <p:nvPr/>
            </p:nvSpPr>
            <p:spPr>
              <a:xfrm flipH="1">
                <a:off x="1173481" y="3276600"/>
                <a:ext cx="45719" cy="76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5C8B0C6-E30D-464D-8392-870E755A17A4}"/>
                  </a:ext>
                </a:extLst>
              </p:cNvPr>
              <p:cNvSpPr/>
              <p:nvPr/>
            </p:nvSpPr>
            <p:spPr>
              <a:xfrm flipH="1">
                <a:off x="1249681" y="3276600"/>
                <a:ext cx="45719" cy="76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00EEB11-D4C4-48C7-9D5A-EE245774798D}"/>
                  </a:ext>
                </a:extLst>
              </p:cNvPr>
              <p:cNvSpPr/>
              <p:nvPr/>
            </p:nvSpPr>
            <p:spPr>
              <a:xfrm flipH="1">
                <a:off x="1325881" y="3276600"/>
                <a:ext cx="45719" cy="76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7754D7F-A2D8-49ED-8DD8-437406B21C2C}"/>
                </a:ext>
              </a:extLst>
            </p:cNvPr>
            <p:cNvGrpSpPr/>
            <p:nvPr/>
          </p:nvGrpSpPr>
          <p:grpSpPr>
            <a:xfrm>
              <a:off x="1838632" y="2918917"/>
              <a:ext cx="274319" cy="45719"/>
              <a:chOff x="1097281" y="3276600"/>
              <a:chExt cx="274319" cy="76200"/>
            </a:xfrm>
            <a:solidFill>
              <a:schemeClr val="accent2"/>
            </a:solidFill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0F97532-C172-41A1-BD5B-903E9838F28D}"/>
                  </a:ext>
                </a:extLst>
              </p:cNvPr>
              <p:cNvSpPr/>
              <p:nvPr/>
            </p:nvSpPr>
            <p:spPr>
              <a:xfrm flipH="1">
                <a:off x="1097281" y="3276600"/>
                <a:ext cx="45719" cy="76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69BF7D3-FFDB-4586-BAC7-202C08934718}"/>
                  </a:ext>
                </a:extLst>
              </p:cNvPr>
              <p:cNvSpPr/>
              <p:nvPr/>
            </p:nvSpPr>
            <p:spPr>
              <a:xfrm flipH="1">
                <a:off x="1173481" y="3276600"/>
                <a:ext cx="45719" cy="76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BC753A5-87AD-4C70-8218-C6F583BEEC4C}"/>
                  </a:ext>
                </a:extLst>
              </p:cNvPr>
              <p:cNvSpPr/>
              <p:nvPr/>
            </p:nvSpPr>
            <p:spPr>
              <a:xfrm flipH="1">
                <a:off x="1249681" y="3276600"/>
                <a:ext cx="45719" cy="76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73833B5-4462-4B1A-ACC4-BE769E9224DF}"/>
                  </a:ext>
                </a:extLst>
              </p:cNvPr>
              <p:cNvSpPr/>
              <p:nvPr/>
            </p:nvSpPr>
            <p:spPr>
              <a:xfrm flipH="1">
                <a:off x="1325881" y="3276600"/>
                <a:ext cx="45719" cy="76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329B61E-3579-4C3C-9E12-85366FD91732}"/>
                </a:ext>
              </a:extLst>
            </p:cNvPr>
            <p:cNvGrpSpPr/>
            <p:nvPr/>
          </p:nvGrpSpPr>
          <p:grpSpPr>
            <a:xfrm>
              <a:off x="2524432" y="2992997"/>
              <a:ext cx="274319" cy="45719"/>
              <a:chOff x="1097281" y="3276600"/>
              <a:chExt cx="274319" cy="76200"/>
            </a:xfrm>
            <a:solidFill>
              <a:schemeClr val="accent2"/>
            </a:solidFill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E3A3131-6562-47EC-982F-68C49B8F7E46}"/>
                  </a:ext>
                </a:extLst>
              </p:cNvPr>
              <p:cNvSpPr/>
              <p:nvPr/>
            </p:nvSpPr>
            <p:spPr>
              <a:xfrm flipH="1">
                <a:off x="1097281" y="3276600"/>
                <a:ext cx="45719" cy="76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8E14F9-5C82-43CB-964C-C2BF690FFEAD}"/>
                  </a:ext>
                </a:extLst>
              </p:cNvPr>
              <p:cNvSpPr/>
              <p:nvPr/>
            </p:nvSpPr>
            <p:spPr>
              <a:xfrm flipH="1">
                <a:off x="1173481" y="3276600"/>
                <a:ext cx="45719" cy="76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85D82E0-A5C0-44BF-A095-4F812FA8A3FA}"/>
                  </a:ext>
                </a:extLst>
              </p:cNvPr>
              <p:cNvSpPr/>
              <p:nvPr/>
            </p:nvSpPr>
            <p:spPr>
              <a:xfrm flipH="1">
                <a:off x="1249681" y="3276600"/>
                <a:ext cx="45719" cy="76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7C24404-597A-4259-A04F-EDC92CD3F8D2}"/>
                  </a:ext>
                </a:extLst>
              </p:cNvPr>
              <p:cNvSpPr/>
              <p:nvPr/>
            </p:nvSpPr>
            <p:spPr>
              <a:xfrm flipH="1">
                <a:off x="1325881" y="3276600"/>
                <a:ext cx="45719" cy="76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2F55A81-D404-4F3B-99C1-B01F21511C28}"/>
                </a:ext>
              </a:extLst>
            </p:cNvPr>
            <p:cNvGrpSpPr/>
            <p:nvPr/>
          </p:nvGrpSpPr>
          <p:grpSpPr>
            <a:xfrm>
              <a:off x="2524432" y="2918917"/>
              <a:ext cx="274319" cy="45719"/>
              <a:chOff x="1097281" y="3276600"/>
              <a:chExt cx="274319" cy="76200"/>
            </a:xfrm>
            <a:solidFill>
              <a:schemeClr val="accent2"/>
            </a:solidFill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071273E-46E8-4088-A390-CDECC5A8779B}"/>
                  </a:ext>
                </a:extLst>
              </p:cNvPr>
              <p:cNvSpPr/>
              <p:nvPr/>
            </p:nvSpPr>
            <p:spPr>
              <a:xfrm flipH="1">
                <a:off x="1097281" y="3276600"/>
                <a:ext cx="45719" cy="76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D7B853B-0985-4AF9-A743-F21969F90A2C}"/>
                  </a:ext>
                </a:extLst>
              </p:cNvPr>
              <p:cNvSpPr/>
              <p:nvPr/>
            </p:nvSpPr>
            <p:spPr>
              <a:xfrm flipH="1">
                <a:off x="1173481" y="3276600"/>
                <a:ext cx="45719" cy="76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F406066-207F-4A43-9ABC-0F234DCB588F}"/>
                  </a:ext>
                </a:extLst>
              </p:cNvPr>
              <p:cNvSpPr/>
              <p:nvPr/>
            </p:nvSpPr>
            <p:spPr>
              <a:xfrm flipH="1">
                <a:off x="1249681" y="3276600"/>
                <a:ext cx="45719" cy="76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4675900-D612-40DF-B778-0F824DC951F0}"/>
                  </a:ext>
                </a:extLst>
              </p:cNvPr>
              <p:cNvSpPr/>
              <p:nvPr/>
            </p:nvSpPr>
            <p:spPr>
              <a:xfrm flipH="1">
                <a:off x="1325881" y="3276600"/>
                <a:ext cx="45719" cy="76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4D42E3E-6301-4457-8AE4-6AD952AB32F7}"/>
                </a:ext>
              </a:extLst>
            </p:cNvPr>
            <p:cNvSpPr/>
            <p:nvPr/>
          </p:nvSpPr>
          <p:spPr>
            <a:xfrm flipH="1">
              <a:off x="1582900" y="2352916"/>
              <a:ext cx="45719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756FF5F-C350-46A9-BEFB-B53306DCEF4A}"/>
                </a:ext>
              </a:extLst>
            </p:cNvPr>
            <p:cNvSpPr/>
            <p:nvPr/>
          </p:nvSpPr>
          <p:spPr>
            <a:xfrm flipH="1">
              <a:off x="1869113" y="2108491"/>
              <a:ext cx="45719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3DE05D4-6C41-4951-97C5-AE570315B5D7}"/>
                </a:ext>
              </a:extLst>
            </p:cNvPr>
            <p:cNvSpPr/>
            <p:nvPr/>
          </p:nvSpPr>
          <p:spPr>
            <a:xfrm flipH="1">
              <a:off x="2372032" y="2248051"/>
              <a:ext cx="45719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1E1DA79-0B94-42FF-A18F-1D0F6F102C88}"/>
              </a:ext>
            </a:extLst>
          </p:cNvPr>
          <p:cNvGrpSpPr/>
          <p:nvPr/>
        </p:nvGrpSpPr>
        <p:grpSpPr>
          <a:xfrm>
            <a:off x="4726643" y="1559387"/>
            <a:ext cx="7397291" cy="4656571"/>
            <a:chOff x="4726643" y="1562800"/>
            <a:chExt cx="7397291" cy="4558522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A2616C0-6796-44BC-9609-984F7A2E3432}"/>
                </a:ext>
              </a:extLst>
            </p:cNvPr>
            <p:cNvSpPr/>
            <p:nvPr/>
          </p:nvSpPr>
          <p:spPr>
            <a:xfrm>
              <a:off x="6408385" y="1562800"/>
              <a:ext cx="5715549" cy="4558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0F40E71-F4B8-46B0-8771-8EC4587FBC24}"/>
                </a:ext>
              </a:extLst>
            </p:cNvPr>
            <p:cNvSpPr/>
            <p:nvPr/>
          </p:nvSpPr>
          <p:spPr>
            <a:xfrm>
              <a:off x="4726643" y="1562800"/>
              <a:ext cx="1783851" cy="2019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EF984D1-F24B-47E1-9B2D-4C7724C8BA78}"/>
                </a:ext>
              </a:extLst>
            </p:cNvPr>
            <p:cNvSpPr/>
            <p:nvPr/>
          </p:nvSpPr>
          <p:spPr>
            <a:xfrm>
              <a:off x="5889570" y="3256840"/>
              <a:ext cx="1783851" cy="2864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664A80-FC75-489E-A701-3B9067610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AE2DB5-4517-4C79-AADE-245F3E0058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A81F23-7564-485A-889D-D6F72A0F7F5C}"/>
              </a:ext>
            </a:extLst>
          </p:cNvPr>
          <p:cNvSpPr/>
          <p:nvPr/>
        </p:nvSpPr>
        <p:spPr>
          <a:xfrm>
            <a:off x="6534615" y="4605454"/>
            <a:ext cx="3189248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553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094" y="0"/>
            <a:ext cx="8128000" cy="1143000"/>
          </a:xfrm>
        </p:spPr>
        <p:txBody>
          <a:bodyPr>
            <a:noAutofit/>
          </a:bodyPr>
          <a:lstStyle/>
          <a:p>
            <a:r>
              <a:rPr lang="en-US" sz="4400" dirty="0"/>
              <a:t>Microcode Design</a:t>
            </a:r>
          </a:p>
        </p:txBody>
      </p:sp>
      <p:sp>
        <p:nvSpPr>
          <p:cNvPr id="146" name="Rectangle: Rounded Corners 145"/>
          <p:cNvSpPr/>
          <p:nvPr/>
        </p:nvSpPr>
        <p:spPr>
          <a:xfrm>
            <a:off x="0" y="6357258"/>
            <a:ext cx="12192000" cy="548640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Dedicated QECC microcode continuously run QECC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36">
            <a:extLst>
              <a:ext uri="{FF2B5EF4-FFF2-40B4-BE49-F238E27FC236}">
                <a16:creationId xmlns:a16="http://schemas.microsoft.com/office/drawing/2014/main" id="{A9074D3C-D339-407E-B477-E7049B2B9763}"/>
              </a:ext>
            </a:extLst>
          </p:cNvPr>
          <p:cNvSpPr txBox="1">
            <a:spLocks/>
          </p:cNvSpPr>
          <p:nvPr/>
        </p:nvSpPr>
        <p:spPr>
          <a:xfrm>
            <a:off x="94644" y="1510942"/>
            <a:ext cx="5402907" cy="5128758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257175" marR="0" lvl="0" indent="-2571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Logical Microcode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supplies logical </a:t>
            </a:r>
            <a:r>
              <a:rPr lang="en-US" sz="28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ops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257175" marR="0" lvl="0" indent="-2571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buFont typeface="Wingdings" panose="05000000000000000000" pitchFamily="2" charset="2"/>
              <a:buChar char="v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QECC Microcode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supplies QECC </a:t>
            </a:r>
            <a:r>
              <a:rPr lang="en-US" sz="28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ops to all qubits</a:t>
            </a:r>
            <a:endParaRPr lang="en-US" sz="2800" dirty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v"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Mask Bits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selects between QECC </a:t>
            </a:r>
            <a:r>
              <a:rPr lang="en-US" sz="28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op and Logical </a:t>
            </a:r>
            <a:r>
              <a:rPr lang="en-US" sz="28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ops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30250-C0CD-42CF-B007-99CE2C1A2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AE2DB5-4517-4C79-AADE-245F3E0058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DBFEA0-B5FA-4516-A30F-7DEBC1807355}"/>
              </a:ext>
            </a:extLst>
          </p:cNvPr>
          <p:cNvSpPr/>
          <p:nvPr/>
        </p:nvSpPr>
        <p:spPr>
          <a:xfrm>
            <a:off x="8817382" y="2466445"/>
            <a:ext cx="925552" cy="6021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DE9120-BFAE-483E-81D0-9ABB68C960C0}"/>
              </a:ext>
            </a:extLst>
          </p:cNvPr>
          <p:cNvSpPr/>
          <p:nvPr/>
        </p:nvSpPr>
        <p:spPr>
          <a:xfrm>
            <a:off x="9375221" y="2396749"/>
            <a:ext cx="2537962" cy="1550019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Quantum Execution Unit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4703DC9-2FEF-464C-BDEA-88E39FF4A4A6}"/>
              </a:ext>
            </a:extLst>
          </p:cNvPr>
          <p:cNvSpPr/>
          <p:nvPr/>
        </p:nvSpPr>
        <p:spPr>
          <a:xfrm>
            <a:off x="7804841" y="3893800"/>
            <a:ext cx="234175" cy="1672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B03FEE4-37A1-4F2A-A9E3-721E4F4AA75D}"/>
              </a:ext>
            </a:extLst>
          </p:cNvPr>
          <p:cNvSpPr/>
          <p:nvPr/>
        </p:nvSpPr>
        <p:spPr>
          <a:xfrm>
            <a:off x="7804840" y="2156413"/>
            <a:ext cx="234175" cy="16726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0B54F75-89DA-4915-94A6-3038B7D78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640074"/>
            <a:ext cx="4150187" cy="442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801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5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93 0.01227 L 0.01693 0.0125 C 0.01992 0.00995 0.02292 0.00741 0.02604 0.00556 C 0.03424 0.00116 0.03529 0.00324 0.04336 0.0007 C 0.04622 -1.11111E-6 0.04883 -0.00139 0.05169 -0.00255 C 0.05286 -0.00463 0.05391 -0.00717 0.05534 -0.00903 C 0.05612 -0.00995 0.05716 -0.00995 0.05807 -0.01065 C 0.05964 -0.01157 0.06107 -0.01273 0.06263 -0.01389 C 0.06354 -0.01551 0.06484 -0.01667 0.06536 -0.01875 C 0.06706 -0.02616 0.06901 -0.04143 0.06901 -0.0412 C 0.06875 -0.05231 0.06875 -0.06319 0.0681 -0.07407 C 0.06758 -0.08194 0.06575 -0.08657 0.06445 -0.09352 C 0.06406 -0.0956 0.0638 -0.09792 0.06354 -0.1 C 0.06419 -0.1125 0.06211 -0.12639 0.06536 -0.1375 C 0.06667 -0.1419 0.07083 -0.13518 0.07357 -0.13426 C 0.08906 -0.1287 0.07878 -0.1331 0.08737 -0.1294 C 0.08828 -0.12824 0.08906 -0.12708 0.0901 -0.12616 C 0.09089 -0.12546 0.0918 -0.12477 0.09284 -0.12454 C 0.10065 -0.12315 0.10872 -0.12222 0.11654 -0.1213 L 0.1194 -0.11805 L 0.11289 -0.12292 " pathEditMode="relative" rAng="0" ptsTypes="AAAAAAAAAAAAAAAAAAAAA">
                                      <p:cBhvr>
                                        <p:cTn id="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17" y="-75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046 L 4.16667E-7 -0.00023 C 0.02018 -0.00255 0.04818 -0.00579 0.06523 0.00347 C 0.06901 0.00556 0.06615 0.01875 0.0668 0.02639 C 0.06641 0.03218 0.06745 0.03843 0.06615 0.04375 C 0.0543 0.09028 0.05534 0.08819 0.04505 0.10833 C 0.04128 0.12824 0.04102 0.11875 0.05586 0.13912 C 0.05807 0.1419 0.06276 0.14607 0.06276 0.1463 C 0.07461 0.1419 0.08021 0.13982 0.09323 0.13634 C 0.10872 0.13218 0.10443 0.13241 0.11224 0.13241 L 0.10781 0.13773 " pathEditMode="relative" rAng="0" ptsTypes="AAAAAAAAA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2" y="722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186"/>
            <a:ext cx="10067278" cy="1143000"/>
          </a:xfrm>
        </p:spPr>
        <p:txBody>
          <a:bodyPr>
            <a:normAutofit/>
          </a:bodyPr>
          <a:lstStyle/>
          <a:p>
            <a:r>
              <a:rPr lang="en-US" sz="4400" dirty="0"/>
              <a:t>Microcode Memory Capacity Requirements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45E0DD-9C64-4560-A908-3AA5BD06C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AE2DB5-4517-4C79-AADE-245F3E0058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4BCFA8-E2B3-4A7E-BD7E-1415AEFA42D3}"/>
              </a:ext>
            </a:extLst>
          </p:cNvPr>
          <p:cNvSpPr/>
          <p:nvPr/>
        </p:nvSpPr>
        <p:spPr>
          <a:xfrm>
            <a:off x="778487" y="1576006"/>
            <a:ext cx="2730819" cy="169903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µ-Code</a:t>
            </a:r>
            <a:endParaRPr lang="en-US" b="1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F7B117B-50AF-40E7-B452-D8B576648E52}"/>
              </a:ext>
            </a:extLst>
          </p:cNvPr>
          <p:cNvSpPr/>
          <p:nvPr/>
        </p:nvSpPr>
        <p:spPr>
          <a:xfrm>
            <a:off x="1989821" y="5130166"/>
            <a:ext cx="457200" cy="5018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F4A5FF-0E30-4C3A-AF9C-2CA7B194DCC2}"/>
              </a:ext>
            </a:extLst>
          </p:cNvPr>
          <p:cNvSpPr/>
          <p:nvPr/>
        </p:nvSpPr>
        <p:spPr>
          <a:xfrm>
            <a:off x="1964322" y="3666032"/>
            <a:ext cx="402991" cy="3501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880F6EE-6198-4D21-95B7-790E4728D305}"/>
              </a:ext>
            </a:extLst>
          </p:cNvPr>
          <p:cNvGrpSpPr/>
          <p:nvPr/>
        </p:nvGrpSpPr>
        <p:grpSpPr>
          <a:xfrm>
            <a:off x="770620" y="5130166"/>
            <a:ext cx="2918705" cy="501805"/>
            <a:chOff x="770620" y="5130166"/>
            <a:chExt cx="2918705" cy="50180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CA33325-177B-4ED1-9167-51E8594F91F8}"/>
                </a:ext>
              </a:extLst>
            </p:cNvPr>
            <p:cNvSpPr/>
            <p:nvPr/>
          </p:nvSpPr>
          <p:spPr>
            <a:xfrm>
              <a:off x="1380220" y="5130166"/>
              <a:ext cx="457200" cy="5018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43195C9-2FC8-4B06-B6B8-6CCA0E574A4D}"/>
                </a:ext>
              </a:extLst>
            </p:cNvPr>
            <p:cNvSpPr/>
            <p:nvPr/>
          </p:nvSpPr>
          <p:spPr>
            <a:xfrm>
              <a:off x="2599422" y="5130166"/>
              <a:ext cx="457200" cy="5018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30DB4A8-14A5-4089-88A4-A4500D89BAE1}"/>
                </a:ext>
              </a:extLst>
            </p:cNvPr>
            <p:cNvSpPr/>
            <p:nvPr/>
          </p:nvSpPr>
          <p:spPr>
            <a:xfrm>
              <a:off x="770620" y="5130166"/>
              <a:ext cx="457200" cy="5018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7313221-7672-49B2-971D-06CB017EC7B2}"/>
                </a:ext>
              </a:extLst>
            </p:cNvPr>
            <p:cNvSpPr/>
            <p:nvPr/>
          </p:nvSpPr>
          <p:spPr>
            <a:xfrm>
              <a:off x="3232125" y="5130166"/>
              <a:ext cx="457200" cy="5018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EB72A70-733F-483C-AD54-6859BFC44FE0}"/>
              </a:ext>
            </a:extLst>
          </p:cNvPr>
          <p:cNvGrpSpPr/>
          <p:nvPr/>
        </p:nvGrpSpPr>
        <p:grpSpPr>
          <a:xfrm>
            <a:off x="719227" y="3658641"/>
            <a:ext cx="2879288" cy="345237"/>
            <a:chOff x="842283" y="3795212"/>
            <a:chExt cx="2756231" cy="25849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393C8E5-8930-4821-8C3B-047A73B2DE71}"/>
                </a:ext>
              </a:extLst>
            </p:cNvPr>
            <p:cNvSpPr/>
            <p:nvPr/>
          </p:nvSpPr>
          <p:spPr>
            <a:xfrm>
              <a:off x="842283" y="3798721"/>
              <a:ext cx="358350" cy="25498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B1DA16A-0411-42BD-86B9-9AAB57FDC8CD}"/>
                </a:ext>
              </a:extLst>
            </p:cNvPr>
            <p:cNvSpPr/>
            <p:nvPr/>
          </p:nvSpPr>
          <p:spPr>
            <a:xfrm>
              <a:off x="1415047" y="3798720"/>
              <a:ext cx="358350" cy="25498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7BE0F90-FBEB-4F92-ADCA-BA80AA9C7F02}"/>
                </a:ext>
              </a:extLst>
            </p:cNvPr>
            <p:cNvSpPr/>
            <p:nvPr/>
          </p:nvSpPr>
          <p:spPr>
            <a:xfrm>
              <a:off x="2659288" y="3798718"/>
              <a:ext cx="358350" cy="25498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EA123B1-6D83-4894-8DC8-EB9D7126FFED}"/>
                </a:ext>
              </a:extLst>
            </p:cNvPr>
            <p:cNvSpPr/>
            <p:nvPr/>
          </p:nvSpPr>
          <p:spPr>
            <a:xfrm>
              <a:off x="3240164" y="3795212"/>
              <a:ext cx="358350" cy="25498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49E0FE1-F803-43A6-BF46-068B4C24867F}"/>
              </a:ext>
            </a:extLst>
          </p:cNvPr>
          <p:cNvGrpSpPr/>
          <p:nvPr/>
        </p:nvGrpSpPr>
        <p:grpSpPr>
          <a:xfrm>
            <a:off x="3899567" y="2173092"/>
            <a:ext cx="8302911" cy="4020488"/>
            <a:chOff x="3848558" y="1755533"/>
            <a:chExt cx="8302911" cy="4020488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D736DC5-4B2B-42C7-BDFE-67DE8AB550E4}"/>
                </a:ext>
              </a:extLst>
            </p:cNvPr>
            <p:cNvGrpSpPr/>
            <p:nvPr/>
          </p:nvGrpSpPr>
          <p:grpSpPr>
            <a:xfrm>
              <a:off x="4908500" y="1919740"/>
              <a:ext cx="1355970" cy="493513"/>
              <a:chOff x="8399080" y="1682548"/>
              <a:chExt cx="1355970" cy="493513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3ACC0EC-2FBF-436D-91A0-1707FFF2AB30}"/>
                  </a:ext>
                </a:extLst>
              </p:cNvPr>
              <p:cNvSpPr txBox="1"/>
              <p:nvPr/>
            </p:nvSpPr>
            <p:spPr>
              <a:xfrm>
                <a:off x="8483293" y="1682548"/>
                <a:ext cx="10390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C bits</a:t>
                </a:r>
                <a:endParaRPr lang="en-US" sz="1200" b="1" dirty="0"/>
              </a:p>
            </p:txBody>
          </p: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DB8ADAD0-7C12-4D8B-8C0B-BE8051167F3D}"/>
                  </a:ext>
                </a:extLst>
              </p:cNvPr>
              <p:cNvCxnSpPr/>
              <p:nvPr/>
            </p:nvCxnSpPr>
            <p:spPr>
              <a:xfrm flipH="1">
                <a:off x="8399080" y="2176061"/>
                <a:ext cx="67801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C6C16232-D9F9-4D1B-9264-9B93A961D6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77833" y="2174268"/>
                <a:ext cx="677217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14FD85C6-A310-45D1-9F34-572FF6C98FAD}"/>
                </a:ext>
              </a:extLst>
            </p:cNvPr>
            <p:cNvGrpSpPr/>
            <p:nvPr/>
          </p:nvGrpSpPr>
          <p:grpSpPr>
            <a:xfrm>
              <a:off x="6216271" y="1760222"/>
              <a:ext cx="1937960" cy="670710"/>
              <a:chOff x="8229680" y="1549955"/>
              <a:chExt cx="1937960" cy="670710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9016F16-85B2-4B49-8373-B445C3A84D77}"/>
                  </a:ext>
                </a:extLst>
              </p:cNvPr>
              <p:cNvSpPr txBox="1"/>
              <p:nvPr/>
            </p:nvSpPr>
            <p:spPr>
              <a:xfrm>
                <a:off x="8229680" y="1549955"/>
                <a:ext cx="193514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/>
                  <a:t> </a:t>
                </a:r>
                <a:r>
                  <a:rPr lang="en-US" sz="2400" b="1" dirty="0"/>
                  <a:t>Log(N) bits</a:t>
                </a:r>
                <a:endParaRPr lang="en-US" b="1" dirty="0"/>
              </a:p>
            </p:txBody>
          </p: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F14F7D36-5F9E-4604-856B-DDC505F898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99080" y="2215257"/>
                <a:ext cx="1096797" cy="540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9FBE29E7-0246-4147-AB13-165CC7F807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90423" y="2218872"/>
                <a:ext cx="677217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9D20BB7-7FD3-41A0-9621-AC8830BEC35B}"/>
                </a:ext>
              </a:extLst>
            </p:cNvPr>
            <p:cNvSpPr/>
            <p:nvPr/>
          </p:nvSpPr>
          <p:spPr>
            <a:xfrm>
              <a:off x="6385671" y="1760221"/>
              <a:ext cx="1817977" cy="8005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F692536-E25A-4358-A563-3C845947A768}"/>
                </a:ext>
              </a:extLst>
            </p:cNvPr>
            <p:cNvGrpSpPr/>
            <p:nvPr/>
          </p:nvGrpSpPr>
          <p:grpSpPr>
            <a:xfrm>
              <a:off x="3848558" y="1755533"/>
              <a:ext cx="8302911" cy="4020488"/>
              <a:chOff x="4308389" y="1916720"/>
              <a:chExt cx="7883611" cy="3789405"/>
            </a:xfrm>
          </p:grpSpPr>
          <p:pic>
            <p:nvPicPr>
              <p:cNvPr id="7" name="Content Placeholder 4">
                <a:extLst>
                  <a:ext uri="{FF2B5EF4-FFF2-40B4-BE49-F238E27FC236}">
                    <a16:creationId xmlns:a16="http://schemas.microsoft.com/office/drawing/2014/main" id="{3FEDC427-9BE7-4068-9AEF-65A67F3C1C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08389" y="1916720"/>
                <a:ext cx="7883611" cy="3789405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267FB84-884A-4732-AFAF-DE70BB62228F}"/>
                  </a:ext>
                </a:extLst>
              </p:cNvPr>
              <p:cNvSpPr/>
              <p:nvPr/>
            </p:nvSpPr>
            <p:spPr>
              <a:xfrm>
                <a:off x="10794359" y="4190931"/>
                <a:ext cx="1037804" cy="3404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8397DD0-785A-484A-BEB0-F391F00AD921}"/>
                  </a:ext>
                </a:extLst>
              </p:cNvPr>
              <p:cNvSpPr/>
              <p:nvPr/>
            </p:nvSpPr>
            <p:spPr>
              <a:xfrm>
                <a:off x="6340979" y="4439330"/>
                <a:ext cx="4520726" cy="749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185C9AC-4887-4D64-8F0E-BD9777571FE8}"/>
                  </a:ext>
                </a:extLst>
              </p:cNvPr>
              <p:cNvSpPr/>
              <p:nvPr/>
            </p:nvSpPr>
            <p:spPr>
              <a:xfrm>
                <a:off x="5159292" y="4439330"/>
                <a:ext cx="4035034" cy="83507"/>
              </a:xfrm>
              <a:prstGeom prst="rect">
                <a:avLst/>
              </a:prstGeom>
              <a:solidFill>
                <a:schemeClr val="bg1">
                  <a:alpha val="9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24D5564-1CBE-4F5B-86F4-19E3D23A6EB6}"/>
                  </a:ext>
                </a:extLst>
              </p:cNvPr>
              <p:cNvSpPr/>
              <p:nvPr/>
            </p:nvSpPr>
            <p:spPr>
              <a:xfrm>
                <a:off x="7345591" y="3743869"/>
                <a:ext cx="4035034" cy="83507"/>
              </a:xfrm>
              <a:prstGeom prst="rect">
                <a:avLst/>
              </a:prstGeom>
              <a:solidFill>
                <a:schemeClr val="bg1">
                  <a:alpha val="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ABD414DC-6036-48C9-B21F-F8DFB54A76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99999" r="19171" b="-180919"/>
              <a:stretch/>
            </p:blipFill>
            <p:spPr>
              <a:xfrm>
                <a:off x="5171948" y="4531382"/>
                <a:ext cx="1169032" cy="219363"/>
              </a:xfrm>
              <a:prstGeom prst="rect">
                <a:avLst/>
              </a:prstGeom>
            </p:spPr>
          </p:pic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579273A-5ADD-4943-8434-1C88852F63EE}"/>
                  </a:ext>
                </a:extLst>
              </p:cNvPr>
              <p:cNvCxnSpPr/>
              <p:nvPr/>
            </p:nvCxnSpPr>
            <p:spPr>
              <a:xfrm flipV="1">
                <a:off x="5159292" y="3336324"/>
                <a:ext cx="6672871" cy="129334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95CC581-00FF-48F5-9FDD-DC5DC4A0B1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59292" y="3034358"/>
                <a:ext cx="6672871" cy="1497024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1EC0880-4E49-42FA-9C1D-9190A4907D3C}"/>
                  </a:ext>
                </a:extLst>
              </p:cNvPr>
              <p:cNvSpPr/>
              <p:nvPr/>
            </p:nvSpPr>
            <p:spPr>
              <a:xfrm>
                <a:off x="5159293" y="2880498"/>
                <a:ext cx="1093226" cy="2663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88BE0FB-B754-4FD2-A0DC-C5B9CA9C6A75}"/>
                  </a:ext>
                </a:extLst>
              </p:cNvPr>
              <p:cNvSpPr/>
              <p:nvPr/>
            </p:nvSpPr>
            <p:spPr>
              <a:xfrm>
                <a:off x="5159292" y="2281881"/>
                <a:ext cx="1093227" cy="68374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C94E9E2-9F9C-4E84-87EE-2559D5C1F02F}"/>
              </a:ext>
            </a:extLst>
          </p:cNvPr>
          <p:cNvSpPr/>
          <p:nvPr/>
        </p:nvSpPr>
        <p:spPr>
          <a:xfrm>
            <a:off x="0" y="6357258"/>
            <a:ext cx="12192000" cy="548640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Microcode memory capacity requirement increase linearly with  no. of qubits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C2FEDCC-8D11-4BA2-AFD0-7635BE28BE64}"/>
              </a:ext>
            </a:extLst>
          </p:cNvPr>
          <p:cNvSpPr txBox="1"/>
          <p:nvPr/>
        </p:nvSpPr>
        <p:spPr>
          <a:xfrm>
            <a:off x="1223892" y="3964256"/>
            <a:ext cx="1883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QECC µops</a:t>
            </a:r>
            <a:endParaRPr lang="en-US" b="1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3977336-5987-4A9A-9417-C27ED504F887}"/>
              </a:ext>
            </a:extLst>
          </p:cNvPr>
          <p:cNvSpPr txBox="1"/>
          <p:nvPr/>
        </p:nvSpPr>
        <p:spPr>
          <a:xfrm>
            <a:off x="1608820" y="5646031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Qubits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577495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81" y="95217"/>
            <a:ext cx="8128000" cy="11430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Limited Memory Capacity at 4 Kelvin</a:t>
            </a:r>
          </a:p>
        </p:txBody>
      </p:sp>
      <p:sp>
        <p:nvSpPr>
          <p:cNvPr id="107" name="Rectangle: Rounded Corners 106"/>
          <p:cNvSpPr/>
          <p:nvPr/>
        </p:nvSpPr>
        <p:spPr>
          <a:xfrm>
            <a:off x="0" y="6400886"/>
            <a:ext cx="12192000" cy="548640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prstClr val="black"/>
                </a:solidFill>
                <a:latin typeface="Calibri"/>
              </a:rPr>
              <a:t>C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apacity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JJ-based memory is limited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126461" y="5899833"/>
            <a:ext cx="8368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/>
              <a:t>Ref:</a:t>
            </a:r>
            <a:r>
              <a:rPr lang="en-US" dirty="0"/>
              <a:t> </a:t>
            </a:r>
            <a:r>
              <a:rPr lang="en-US" b="1" dirty="0"/>
              <a:t>Beyond CMOS Superconducting Digital Circuits by MIT Lincoln Labs</a:t>
            </a:r>
          </a:p>
          <a:p>
            <a:pPr>
              <a:defRPr/>
            </a:pPr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3478" y="2463921"/>
            <a:ext cx="1772482" cy="341632"/>
          </a:xfrm>
          <a:prstGeom prst="rect">
            <a:avLst/>
          </a:prstGeom>
        </p:spPr>
        <p:txBody>
          <a:bodyPr wrap="square" lIns="146304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prstClr val="white"/>
                    </a:gs>
                    <a:gs pos="30000">
                      <a:prstClr val="white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JJ-logic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50868" y="2409188"/>
            <a:ext cx="1216059" cy="244250"/>
          </a:xfrm>
          <a:prstGeom prst="rect">
            <a:avLst/>
          </a:prstGeom>
        </p:spPr>
        <p:txBody>
          <a:bodyPr wrap="square" lIns="146304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Data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426127" y="2409187"/>
            <a:ext cx="1216059" cy="244250"/>
          </a:xfrm>
          <a:prstGeom prst="rect">
            <a:avLst/>
          </a:prstGeom>
        </p:spPr>
        <p:txBody>
          <a:bodyPr wrap="square" lIns="146304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Energy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F1505BF-BE20-434E-8E5A-289992CED193}"/>
              </a:ext>
            </a:extLst>
          </p:cNvPr>
          <p:cNvGrpSpPr/>
          <p:nvPr/>
        </p:nvGrpSpPr>
        <p:grpSpPr>
          <a:xfrm>
            <a:off x="7765920" y="2196358"/>
            <a:ext cx="3384383" cy="2679609"/>
            <a:chOff x="7765920" y="2196358"/>
            <a:chExt cx="3384383" cy="2679609"/>
          </a:xfrm>
        </p:grpSpPr>
        <p:sp>
          <p:nvSpPr>
            <p:cNvPr id="25" name="Rectangle 24"/>
            <p:cNvSpPr/>
            <p:nvPr/>
          </p:nvSpPr>
          <p:spPr>
            <a:xfrm>
              <a:off x="7765920" y="2792755"/>
              <a:ext cx="1509523" cy="337742"/>
            </a:xfrm>
            <a:prstGeom prst="rect">
              <a:avLst/>
            </a:prstGeom>
          </p:spPr>
          <p:txBody>
            <a:bodyPr wrap="square" lIns="146304">
              <a:spAutoFit/>
            </a:bodyPr>
            <a:lstStyle/>
            <a:p>
              <a:pPr marL="0" marR="0" lvl="0" indent="0" algn="l" defTabSz="914400" rtl="0" eaLnBrk="1" fontAlgn="b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Frequency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C44C236-0912-4BB2-BCCD-E6D7EE405B16}"/>
                </a:ext>
              </a:extLst>
            </p:cNvPr>
            <p:cNvGrpSpPr/>
            <p:nvPr/>
          </p:nvGrpSpPr>
          <p:grpSpPr>
            <a:xfrm>
              <a:off x="8025978" y="2196358"/>
              <a:ext cx="3124325" cy="2679609"/>
              <a:chOff x="9306447" y="2829093"/>
              <a:chExt cx="1843856" cy="1182818"/>
            </a:xfrm>
          </p:grpSpPr>
          <p:grpSp>
            <p:nvGrpSpPr>
              <p:cNvPr id="145" name="Group 144"/>
              <p:cNvGrpSpPr/>
              <p:nvPr/>
            </p:nvGrpSpPr>
            <p:grpSpPr>
              <a:xfrm>
                <a:off x="9306447" y="2829093"/>
                <a:ext cx="1843856" cy="1182818"/>
                <a:chOff x="8424045" y="1723320"/>
                <a:chExt cx="2075259" cy="1182818"/>
              </a:xfrm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8424045" y="1723320"/>
                  <a:ext cx="2075259" cy="1182818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8424045" y="1723320"/>
                  <a:ext cx="2075259" cy="281204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JJ-Memory Capacity</a:t>
                  </a:r>
                </a:p>
              </p:txBody>
            </p:sp>
          </p:grpSp>
          <p:sp>
            <p:nvSpPr>
              <p:cNvPr id="149" name="TextBox 148"/>
              <p:cNvSpPr txBox="1"/>
              <p:nvPr/>
            </p:nvSpPr>
            <p:spPr>
              <a:xfrm>
                <a:off x="9528691" y="3329071"/>
                <a:ext cx="1399368" cy="312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prstClr val="black"/>
                        </a:gs>
                        <a:gs pos="30000">
                          <a:prstClr val="black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4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gradFill>
                      <a:gsLst>
                        <a:gs pos="2917">
                          <a:prstClr val="black"/>
                        </a:gs>
                        <a:gs pos="30000">
                          <a:prstClr val="black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Kb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prstClr val="black"/>
                        </a:gs>
                        <a:gs pos="30000">
                          <a:prstClr val="black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/cm</a:t>
                </a:r>
                <a:r>
                  <a:rPr kumimoji="0" lang="en-US" sz="4000" b="1" i="0" u="none" strike="noStrike" kern="1200" cap="none" spc="0" normalizeH="0" baseline="30000" noProof="0" dirty="0">
                    <a:ln>
                      <a:noFill/>
                    </a:ln>
                    <a:gradFill>
                      <a:gsLst>
                        <a:gs pos="2917">
                          <a:prstClr val="black"/>
                        </a:gs>
                        <a:gs pos="30000">
                          <a:prstClr val="black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2</a:t>
                </a:r>
              </a:p>
            </p:txBody>
          </p: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4BF151-83D0-4CF2-9DA7-EAA43E316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AE2DB5-4517-4C79-AADE-245F3E0058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F4AEA2D-C186-46A7-AE84-A613724F9726}"/>
              </a:ext>
            </a:extLst>
          </p:cNvPr>
          <p:cNvGrpSpPr/>
          <p:nvPr/>
        </p:nvGrpSpPr>
        <p:grpSpPr>
          <a:xfrm>
            <a:off x="1166104" y="1634804"/>
            <a:ext cx="5787612" cy="4138666"/>
            <a:chOff x="8670158" y="1538418"/>
            <a:chExt cx="5621036" cy="4138666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BA500ED7-D5F0-4311-85C8-717E5FCFFB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650" r="12388"/>
            <a:stretch/>
          </p:blipFill>
          <p:spPr>
            <a:xfrm>
              <a:off x="8980092" y="1646676"/>
              <a:ext cx="5311102" cy="4030408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37A0A59-6C1D-4446-829D-789B6CD392A5}"/>
                </a:ext>
              </a:extLst>
            </p:cNvPr>
            <p:cNvSpPr/>
            <p:nvPr/>
          </p:nvSpPr>
          <p:spPr>
            <a:xfrm>
              <a:off x="8670158" y="1538418"/>
              <a:ext cx="831113" cy="3846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US" sz="1700" dirty="0">
                <a:solidFill>
                  <a:schemeClr val="tx1"/>
                </a:solidFill>
              </a:endParaRPr>
            </a:p>
            <a:p>
              <a:pPr algn="ctr">
                <a:spcAft>
                  <a:spcPts val="700"/>
                </a:spcAft>
              </a:pPr>
              <a:r>
                <a:rPr lang="en-US" sz="1700" dirty="0">
                  <a:solidFill>
                    <a:schemeClr val="tx1"/>
                  </a:solidFill>
                </a:rPr>
                <a:t>1E+10</a:t>
              </a:r>
            </a:p>
            <a:p>
              <a:pPr algn="ctr">
                <a:spcAft>
                  <a:spcPts val="700"/>
                </a:spcAft>
              </a:pPr>
              <a:r>
                <a:rPr lang="en-US" sz="1700" dirty="0">
                  <a:solidFill>
                    <a:schemeClr val="tx1"/>
                  </a:solidFill>
                </a:rPr>
                <a:t>1E+9</a:t>
              </a:r>
            </a:p>
            <a:p>
              <a:pPr algn="ctr">
                <a:spcAft>
                  <a:spcPts val="700"/>
                </a:spcAft>
              </a:pPr>
              <a:r>
                <a:rPr lang="en-US" sz="1700" dirty="0">
                  <a:solidFill>
                    <a:schemeClr val="tx1"/>
                  </a:solidFill>
                </a:rPr>
                <a:t>1E+8</a:t>
              </a:r>
            </a:p>
            <a:p>
              <a:pPr algn="ctr">
                <a:spcAft>
                  <a:spcPts val="700"/>
                </a:spcAft>
              </a:pPr>
              <a:r>
                <a:rPr lang="en-US" sz="1700" dirty="0">
                  <a:solidFill>
                    <a:schemeClr val="tx1"/>
                  </a:solidFill>
                </a:rPr>
                <a:t>1E+7</a:t>
              </a:r>
            </a:p>
            <a:p>
              <a:pPr algn="ctr">
                <a:spcAft>
                  <a:spcPts val="700"/>
                </a:spcAft>
              </a:pPr>
              <a:r>
                <a:rPr lang="en-US" sz="1700" dirty="0">
                  <a:solidFill>
                    <a:schemeClr val="tx1"/>
                  </a:solidFill>
                </a:rPr>
                <a:t>1E+6</a:t>
              </a:r>
            </a:p>
            <a:p>
              <a:pPr algn="ctr">
                <a:spcAft>
                  <a:spcPts val="700"/>
                </a:spcAft>
              </a:pPr>
              <a:r>
                <a:rPr lang="en-US" sz="1700" dirty="0">
                  <a:solidFill>
                    <a:schemeClr val="tx1"/>
                  </a:solidFill>
                </a:rPr>
                <a:t>1E+5</a:t>
              </a:r>
            </a:p>
            <a:p>
              <a:pPr algn="ctr">
                <a:spcAft>
                  <a:spcPts val="700"/>
                </a:spcAft>
              </a:pPr>
              <a:r>
                <a:rPr lang="en-US" sz="1700" dirty="0">
                  <a:solidFill>
                    <a:schemeClr val="tx1"/>
                  </a:solidFill>
                </a:rPr>
                <a:t>1E+4</a:t>
              </a:r>
            </a:p>
            <a:p>
              <a:pPr algn="ctr">
                <a:spcAft>
                  <a:spcPts val="700"/>
                </a:spcAft>
              </a:pPr>
              <a:r>
                <a:rPr lang="en-US" sz="1700" dirty="0">
                  <a:solidFill>
                    <a:schemeClr val="tx1"/>
                  </a:solidFill>
                </a:rPr>
                <a:t>1E+3</a:t>
              </a:r>
            </a:p>
            <a:p>
              <a:pPr algn="ctr">
                <a:spcAft>
                  <a:spcPts val="700"/>
                </a:spcAft>
              </a:pPr>
              <a:r>
                <a:rPr lang="en-US" sz="1700" dirty="0">
                  <a:solidFill>
                    <a:schemeClr val="tx1"/>
                  </a:solidFill>
                </a:rPr>
                <a:t>1E+2</a:t>
              </a:r>
            </a:p>
            <a:p>
              <a:pPr algn="ctr">
                <a:spcAft>
                  <a:spcPts val="700"/>
                </a:spcAft>
              </a:pPr>
              <a:r>
                <a:rPr lang="en-US" sz="1700" dirty="0">
                  <a:solidFill>
                    <a:schemeClr val="tx1"/>
                  </a:solidFill>
                </a:rPr>
                <a:t>1E+1</a:t>
              </a:r>
            </a:p>
            <a:p>
              <a:pPr algn="ctr">
                <a:spcAft>
                  <a:spcPts val="700"/>
                </a:spcAft>
              </a:pPr>
              <a:r>
                <a:rPr lang="en-US" sz="1700" dirty="0">
                  <a:solidFill>
                    <a:schemeClr val="tx1"/>
                  </a:solidFill>
                </a:rPr>
                <a:t>1E+0</a:t>
              </a:r>
            </a:p>
            <a:p>
              <a:pPr algn="ctr">
                <a:spcAft>
                  <a:spcPts val="600"/>
                </a:spcAft>
              </a:pPr>
              <a:endParaRPr lang="en-US" sz="17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91877F5-4B95-43CC-939E-1F75A25C3426}"/>
              </a:ext>
            </a:extLst>
          </p:cNvPr>
          <p:cNvCxnSpPr/>
          <p:nvPr/>
        </p:nvCxnSpPr>
        <p:spPr>
          <a:xfrm>
            <a:off x="6064778" y="2181279"/>
            <a:ext cx="0" cy="134127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D19581B-8DBC-42A4-9C22-FDAC200ADE69}"/>
              </a:ext>
            </a:extLst>
          </p:cNvPr>
          <p:cNvSpPr txBox="1"/>
          <p:nvPr/>
        </p:nvSpPr>
        <p:spPr>
          <a:xfrm>
            <a:off x="5801725" y="2651564"/>
            <a:ext cx="5998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n-lt"/>
              </a:rPr>
              <a:t>10</a:t>
            </a:r>
            <a:r>
              <a:rPr lang="en-US" sz="2400" b="1" baseline="30000" dirty="0">
                <a:latin typeface="+mn-lt"/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08EDF8-F5F7-492F-9329-A2F2DDCD64A6}"/>
              </a:ext>
            </a:extLst>
          </p:cNvPr>
          <p:cNvSpPr txBox="1"/>
          <p:nvPr/>
        </p:nvSpPr>
        <p:spPr>
          <a:xfrm>
            <a:off x="4887689" y="1827026"/>
            <a:ext cx="772969" cy="3693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CMOS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59EC44C-09A8-456E-A805-65B4DC245675}"/>
              </a:ext>
            </a:extLst>
          </p:cNvPr>
          <p:cNvSpPr txBox="1"/>
          <p:nvPr/>
        </p:nvSpPr>
        <p:spPr>
          <a:xfrm>
            <a:off x="4673508" y="4330472"/>
            <a:ext cx="1760162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JJ – Works at 4K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401BBF-C067-4511-AAC3-2E04B27C5F77}"/>
              </a:ext>
            </a:extLst>
          </p:cNvPr>
          <p:cNvSpPr txBox="1"/>
          <p:nvPr/>
        </p:nvSpPr>
        <p:spPr>
          <a:xfrm rot="16200000">
            <a:off x="-389378" y="3390586"/>
            <a:ext cx="2699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+mn-lt"/>
              </a:rPr>
              <a:t>Device Density</a:t>
            </a:r>
          </a:p>
        </p:txBody>
      </p:sp>
    </p:spTree>
    <p:extLst>
      <p:ext uri="{BB962C8B-B14F-4D97-AF65-F5344CB8AC3E}">
        <p14:creationId xmlns:p14="http://schemas.microsoft.com/office/powerpoint/2010/main" val="20910900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67FB84-884A-4732-AFAF-DE70BB62228F}"/>
              </a:ext>
            </a:extLst>
          </p:cNvPr>
          <p:cNvSpPr/>
          <p:nvPr/>
        </p:nvSpPr>
        <p:spPr>
          <a:xfrm>
            <a:off x="8851258" y="4274058"/>
            <a:ext cx="1037804" cy="3404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186"/>
            <a:ext cx="10067278" cy="1143000"/>
          </a:xfrm>
        </p:spPr>
        <p:txBody>
          <a:bodyPr>
            <a:normAutofit/>
          </a:bodyPr>
          <a:lstStyle/>
          <a:p>
            <a:r>
              <a:rPr lang="en-US" sz="4400" dirty="0"/>
              <a:t>Memory Capacity Limits Number of Qubits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FEDC427-9BE7-4068-9AEF-65A67F3C1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288" y="1999847"/>
            <a:ext cx="7883611" cy="378940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185C9AC-4887-4D64-8F0E-BD9777571FE8}"/>
              </a:ext>
            </a:extLst>
          </p:cNvPr>
          <p:cNvSpPr/>
          <p:nvPr/>
        </p:nvSpPr>
        <p:spPr>
          <a:xfrm>
            <a:off x="3268146" y="4522457"/>
            <a:ext cx="4035034" cy="83507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D414DC-6036-48C9-B21F-F8DFB54A76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9999" r="19171" b="-180919"/>
          <a:stretch/>
        </p:blipFill>
        <p:spPr>
          <a:xfrm>
            <a:off x="3228847" y="4614509"/>
            <a:ext cx="1169032" cy="21936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79273A-5ADD-4943-8434-1C88852F63EE}"/>
              </a:ext>
            </a:extLst>
          </p:cNvPr>
          <p:cNvCxnSpPr>
            <a:cxnSpLocks/>
          </p:cNvCxnSpPr>
          <p:nvPr/>
        </p:nvCxnSpPr>
        <p:spPr>
          <a:xfrm flipV="1">
            <a:off x="3216191" y="3419451"/>
            <a:ext cx="6672871" cy="1293341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5CC581-00FF-48F5-9FDD-DC5DC4A0B1EA}"/>
              </a:ext>
            </a:extLst>
          </p:cNvPr>
          <p:cNvCxnSpPr>
            <a:cxnSpLocks/>
          </p:cNvCxnSpPr>
          <p:nvPr/>
        </p:nvCxnSpPr>
        <p:spPr>
          <a:xfrm flipV="1">
            <a:off x="3216191" y="3117485"/>
            <a:ext cx="6672871" cy="1497024"/>
          </a:xfrm>
          <a:prstGeom prst="line">
            <a:avLst/>
          </a:prstGeom>
          <a:ln w="5715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1EC0880-4E49-42FA-9C1D-9190A4907D3C}"/>
              </a:ext>
            </a:extLst>
          </p:cNvPr>
          <p:cNvSpPr/>
          <p:nvPr/>
        </p:nvSpPr>
        <p:spPr>
          <a:xfrm>
            <a:off x="3216192" y="2963625"/>
            <a:ext cx="1093226" cy="2663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8BE0FB-B754-4FD2-A0DC-C5B9CA9C6A75}"/>
              </a:ext>
            </a:extLst>
          </p:cNvPr>
          <p:cNvSpPr/>
          <p:nvPr/>
        </p:nvSpPr>
        <p:spPr>
          <a:xfrm>
            <a:off x="3216191" y="2365008"/>
            <a:ext cx="1093227" cy="68374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45E0DD-9C64-4560-A908-3AA5BD06C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AE2DB5-4517-4C79-AADE-245F3E0058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F92F399-292C-4208-ACDE-AF3BA7741FE8}"/>
              </a:ext>
            </a:extLst>
          </p:cNvPr>
          <p:cNvSpPr/>
          <p:nvPr/>
        </p:nvSpPr>
        <p:spPr>
          <a:xfrm>
            <a:off x="0" y="6237334"/>
            <a:ext cx="12192000" cy="620665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4Kb µcode memory can only support about 35 qubits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4D5564-1CBE-4F5B-86F4-19E3D23A6EB6}"/>
              </a:ext>
            </a:extLst>
          </p:cNvPr>
          <p:cNvSpPr/>
          <p:nvPr/>
        </p:nvSpPr>
        <p:spPr>
          <a:xfrm>
            <a:off x="5402490" y="3826996"/>
            <a:ext cx="4035034" cy="83507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2161EA-D56A-4ED6-A924-B84AF777C209}"/>
              </a:ext>
            </a:extLst>
          </p:cNvPr>
          <p:cNvSpPr txBox="1"/>
          <p:nvPr/>
        </p:nvSpPr>
        <p:spPr>
          <a:xfrm>
            <a:off x="3223498" y="4141401"/>
            <a:ext cx="6660214" cy="369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Capacity of state of the art JJ based Memory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FDD064-C118-4983-BC66-A6565CBFB2DD}"/>
              </a:ext>
            </a:extLst>
          </p:cNvPr>
          <p:cNvCxnSpPr/>
          <p:nvPr/>
        </p:nvCxnSpPr>
        <p:spPr>
          <a:xfrm>
            <a:off x="7304809" y="4564021"/>
            <a:ext cx="2563471" cy="0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00A9904E-8FAF-404A-9794-3BD20BB87DA9}"/>
              </a:ext>
            </a:extLst>
          </p:cNvPr>
          <p:cNvSpPr/>
          <p:nvPr/>
        </p:nvSpPr>
        <p:spPr>
          <a:xfrm>
            <a:off x="3197366" y="2342991"/>
            <a:ext cx="6670914" cy="1798411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BD32FC4-9855-4988-920C-C14CB4BBCFD3}"/>
              </a:ext>
            </a:extLst>
          </p:cNvPr>
          <p:cNvGrpSpPr/>
          <p:nvPr/>
        </p:nvGrpSpPr>
        <p:grpSpPr>
          <a:xfrm>
            <a:off x="4325143" y="4261967"/>
            <a:ext cx="311727" cy="746451"/>
            <a:chOff x="4242015" y="4261967"/>
            <a:chExt cx="311727" cy="746451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8D580F6-9CBE-41B0-A524-D0804D775A19}"/>
                </a:ext>
              </a:extLst>
            </p:cNvPr>
            <p:cNvCxnSpPr/>
            <p:nvPr/>
          </p:nvCxnSpPr>
          <p:spPr>
            <a:xfrm>
              <a:off x="4397879" y="4510732"/>
              <a:ext cx="0" cy="497686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Star: 5 Points 29">
              <a:extLst>
                <a:ext uri="{FF2B5EF4-FFF2-40B4-BE49-F238E27FC236}">
                  <a16:creationId xmlns:a16="http://schemas.microsoft.com/office/drawing/2014/main" id="{77A53C1A-B0C1-4465-941F-AC293E77E341}"/>
                </a:ext>
              </a:extLst>
            </p:cNvPr>
            <p:cNvSpPr/>
            <p:nvPr/>
          </p:nvSpPr>
          <p:spPr>
            <a:xfrm>
              <a:off x="4242015" y="4261967"/>
              <a:ext cx="311727" cy="269851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13885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65" y="73246"/>
            <a:ext cx="9639148" cy="1143000"/>
          </a:xfrm>
        </p:spPr>
        <p:txBody>
          <a:bodyPr>
            <a:normAutofit/>
          </a:bodyPr>
          <a:lstStyle/>
          <a:p>
            <a:r>
              <a:rPr lang="en-US" sz="4400" dirty="0"/>
              <a:t>Insight- Repetition in QECC Instructions</a:t>
            </a:r>
          </a:p>
        </p:txBody>
      </p:sp>
      <p:sp>
        <p:nvSpPr>
          <p:cNvPr id="107" name="Rectangle: Rounded Corners 106"/>
          <p:cNvSpPr/>
          <p:nvPr/>
        </p:nvSpPr>
        <p:spPr>
          <a:xfrm>
            <a:off x="0" y="6292989"/>
            <a:ext cx="12192000" cy="548640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800" b="1" kern="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2800" b="1" kern="0" dirty="0">
                <a:solidFill>
                  <a:prstClr val="black"/>
                </a:solidFill>
              </a:rPr>
              <a:t>QECC instruction patterns are leveraged to minimize µcode capacity</a:t>
            </a:r>
            <a:endParaRPr lang="en-US" b="1" kern="0" dirty="0">
              <a:solidFill>
                <a:prstClr val="black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Content Placeholder 36"/>
          <p:cNvSpPr txBox="1">
            <a:spLocks/>
          </p:cNvSpPr>
          <p:nvPr/>
        </p:nvSpPr>
        <p:spPr>
          <a:xfrm>
            <a:off x="438073" y="4986186"/>
            <a:ext cx="11663123" cy="158112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QECC have spatially repeating instruction blocks -- Unit Cell</a:t>
            </a:r>
          </a:p>
          <a:p>
            <a:pPr marL="257175" marR="0" lvl="0" indent="-257175" algn="l" defTabSz="3429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Unit-Cell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can generate QECC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ops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for all the qubits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AB03C1-74EC-4ABA-BB89-84B26EEF8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AE2DB5-4517-4C79-AADE-245F3E0058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185F7BF-75FF-4DC3-98FD-1B35D83B47D8}"/>
              </a:ext>
            </a:extLst>
          </p:cNvPr>
          <p:cNvGrpSpPr/>
          <p:nvPr/>
        </p:nvGrpSpPr>
        <p:grpSpPr>
          <a:xfrm>
            <a:off x="2003370" y="2719552"/>
            <a:ext cx="7693443" cy="525751"/>
            <a:chOff x="3394816" y="2048513"/>
            <a:chExt cx="7693443" cy="52575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EDAEEFC-2B76-4D4B-BFE6-067171C31B1B}"/>
                </a:ext>
              </a:extLst>
            </p:cNvPr>
            <p:cNvGrpSpPr/>
            <p:nvPr/>
          </p:nvGrpSpPr>
          <p:grpSpPr>
            <a:xfrm>
              <a:off x="3394816" y="2049335"/>
              <a:ext cx="2470427" cy="524929"/>
              <a:chOff x="264438" y="1827978"/>
              <a:chExt cx="2470427" cy="524929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15E88F2-6034-4F1C-B57C-965C78C8C398}"/>
                  </a:ext>
                </a:extLst>
              </p:cNvPr>
              <p:cNvSpPr/>
              <p:nvPr/>
            </p:nvSpPr>
            <p:spPr>
              <a:xfrm>
                <a:off x="264438" y="1828800"/>
                <a:ext cx="560752" cy="524107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A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1630258-C42A-43A7-BD0B-41B67827BAC5}"/>
                  </a:ext>
                </a:extLst>
              </p:cNvPr>
              <p:cNvSpPr/>
              <p:nvPr/>
            </p:nvSpPr>
            <p:spPr>
              <a:xfrm>
                <a:off x="881078" y="1828800"/>
                <a:ext cx="560752" cy="52410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B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0C5ABE2-5EC2-47A1-9F57-86EC82EA3D84}"/>
                  </a:ext>
                </a:extLst>
              </p:cNvPr>
              <p:cNvSpPr/>
              <p:nvPr/>
            </p:nvSpPr>
            <p:spPr>
              <a:xfrm>
                <a:off x="1523343" y="1827978"/>
                <a:ext cx="560752" cy="524107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C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CAC49C8-CCE3-487C-A1A4-3121D1D7FACB}"/>
                  </a:ext>
                </a:extLst>
              </p:cNvPr>
              <p:cNvSpPr/>
              <p:nvPr/>
            </p:nvSpPr>
            <p:spPr>
              <a:xfrm>
                <a:off x="2174113" y="1827978"/>
                <a:ext cx="560752" cy="524107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D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6255CC5-29B5-45D2-87C4-EBC5E8F810CB}"/>
                </a:ext>
              </a:extLst>
            </p:cNvPr>
            <p:cNvGrpSpPr/>
            <p:nvPr/>
          </p:nvGrpSpPr>
          <p:grpSpPr>
            <a:xfrm>
              <a:off x="5989259" y="2048513"/>
              <a:ext cx="2470427" cy="524929"/>
              <a:chOff x="264438" y="1827978"/>
              <a:chExt cx="2470427" cy="524929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552E611-26F0-41A0-9170-1B7B028E7CA6}"/>
                  </a:ext>
                </a:extLst>
              </p:cNvPr>
              <p:cNvSpPr/>
              <p:nvPr/>
            </p:nvSpPr>
            <p:spPr>
              <a:xfrm>
                <a:off x="264438" y="1828800"/>
                <a:ext cx="560752" cy="524107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A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A11606F-02E6-4074-8A7F-3BF725725AD3}"/>
                  </a:ext>
                </a:extLst>
              </p:cNvPr>
              <p:cNvSpPr/>
              <p:nvPr/>
            </p:nvSpPr>
            <p:spPr>
              <a:xfrm>
                <a:off x="881078" y="1828800"/>
                <a:ext cx="560752" cy="52410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B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BBB2F78-6A33-454C-94AA-D8C03EE32887}"/>
                  </a:ext>
                </a:extLst>
              </p:cNvPr>
              <p:cNvSpPr/>
              <p:nvPr/>
            </p:nvSpPr>
            <p:spPr>
              <a:xfrm>
                <a:off x="1523343" y="1827978"/>
                <a:ext cx="560752" cy="524107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C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234C95E-B64F-43A9-9BB5-0B68F21323A8}"/>
                  </a:ext>
                </a:extLst>
              </p:cNvPr>
              <p:cNvSpPr/>
              <p:nvPr/>
            </p:nvSpPr>
            <p:spPr>
              <a:xfrm>
                <a:off x="2174113" y="1827978"/>
                <a:ext cx="560752" cy="524107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D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036005A-C9C4-4A85-9064-2075263CF10B}"/>
                </a:ext>
              </a:extLst>
            </p:cNvPr>
            <p:cNvGrpSpPr/>
            <p:nvPr/>
          </p:nvGrpSpPr>
          <p:grpSpPr>
            <a:xfrm>
              <a:off x="8617832" y="2048513"/>
              <a:ext cx="2470427" cy="524929"/>
              <a:chOff x="264438" y="1827978"/>
              <a:chExt cx="2470427" cy="52492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8504156-690A-47C5-8E92-DBEE5DBCE138}"/>
                  </a:ext>
                </a:extLst>
              </p:cNvPr>
              <p:cNvSpPr/>
              <p:nvPr/>
            </p:nvSpPr>
            <p:spPr>
              <a:xfrm>
                <a:off x="264438" y="1828800"/>
                <a:ext cx="560752" cy="524107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A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AA1ED80-5A23-41C6-B1F1-01AD86F58668}"/>
                  </a:ext>
                </a:extLst>
              </p:cNvPr>
              <p:cNvSpPr/>
              <p:nvPr/>
            </p:nvSpPr>
            <p:spPr>
              <a:xfrm>
                <a:off x="881078" y="1828800"/>
                <a:ext cx="560752" cy="52410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B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1FF4D6-797A-4BD2-9242-76F327E87316}"/>
                  </a:ext>
                </a:extLst>
              </p:cNvPr>
              <p:cNvSpPr/>
              <p:nvPr/>
            </p:nvSpPr>
            <p:spPr>
              <a:xfrm>
                <a:off x="1523343" y="1827978"/>
                <a:ext cx="560752" cy="524107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C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783FC6F-A6C4-480E-A636-FAA8C013DF3C}"/>
                  </a:ext>
                </a:extLst>
              </p:cNvPr>
              <p:cNvSpPr/>
              <p:nvPr/>
            </p:nvSpPr>
            <p:spPr>
              <a:xfrm>
                <a:off x="2174113" y="1827978"/>
                <a:ext cx="560752" cy="524107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D</a:t>
                </a:r>
              </a:p>
            </p:txBody>
          </p:sp>
        </p:grp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9DC644E-0E71-4035-BBF3-C677DFD07664}"/>
              </a:ext>
            </a:extLst>
          </p:cNvPr>
          <p:cNvGrpSpPr/>
          <p:nvPr/>
        </p:nvGrpSpPr>
        <p:grpSpPr>
          <a:xfrm>
            <a:off x="1971674" y="3449889"/>
            <a:ext cx="2395737" cy="1075901"/>
            <a:chOff x="977459" y="2743701"/>
            <a:chExt cx="2395737" cy="1075901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E08DBA8-2D9D-4164-B835-AAB7744F4302}"/>
                </a:ext>
              </a:extLst>
            </p:cNvPr>
            <p:cNvSpPr/>
            <p:nvPr/>
          </p:nvSpPr>
          <p:spPr>
            <a:xfrm>
              <a:off x="977459" y="3250890"/>
              <a:ext cx="479634" cy="5687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EE8B5CEF-4023-47D7-A827-B6237097CF35}"/>
                </a:ext>
              </a:extLst>
            </p:cNvPr>
            <p:cNvCxnSpPr/>
            <p:nvPr/>
          </p:nvCxnSpPr>
          <p:spPr>
            <a:xfrm>
              <a:off x="1210170" y="2761788"/>
              <a:ext cx="0" cy="44604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E5DD6999-130B-49E0-9871-ECCBF0AFDEBE}"/>
                </a:ext>
              </a:extLst>
            </p:cNvPr>
            <p:cNvSpPr/>
            <p:nvPr/>
          </p:nvSpPr>
          <p:spPr>
            <a:xfrm>
              <a:off x="1616401" y="3250890"/>
              <a:ext cx="479634" cy="5687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49D40DB0-3C4B-465F-8019-EE3836E41EB2}"/>
                </a:ext>
              </a:extLst>
            </p:cNvPr>
            <p:cNvCxnSpPr/>
            <p:nvPr/>
          </p:nvCxnSpPr>
          <p:spPr>
            <a:xfrm>
              <a:off x="1849112" y="2761788"/>
              <a:ext cx="0" cy="44604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E3DA64A0-3608-44D6-B3F1-C097D1859432}"/>
                </a:ext>
              </a:extLst>
            </p:cNvPr>
            <p:cNvSpPr/>
            <p:nvPr/>
          </p:nvSpPr>
          <p:spPr>
            <a:xfrm>
              <a:off x="2255343" y="3233639"/>
              <a:ext cx="479634" cy="5687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E76D8062-9F3B-4609-A3E6-B14C451F9479}"/>
                </a:ext>
              </a:extLst>
            </p:cNvPr>
            <p:cNvCxnSpPr/>
            <p:nvPr/>
          </p:nvCxnSpPr>
          <p:spPr>
            <a:xfrm>
              <a:off x="2488054" y="2744537"/>
              <a:ext cx="0" cy="44604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39A0CF3C-FE5B-4B65-AB8B-3165881C6853}"/>
                </a:ext>
              </a:extLst>
            </p:cNvPr>
            <p:cNvSpPr/>
            <p:nvPr/>
          </p:nvSpPr>
          <p:spPr>
            <a:xfrm>
              <a:off x="2893562" y="3232803"/>
              <a:ext cx="479634" cy="5687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B0ED9CB4-21DA-4713-A7BC-866CC92F3BD4}"/>
                </a:ext>
              </a:extLst>
            </p:cNvPr>
            <p:cNvCxnSpPr/>
            <p:nvPr/>
          </p:nvCxnSpPr>
          <p:spPr>
            <a:xfrm>
              <a:off x="3126273" y="2743701"/>
              <a:ext cx="0" cy="44604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3CFD6C9-BB3F-4244-BCF1-E1D4A703CF2C}"/>
              </a:ext>
            </a:extLst>
          </p:cNvPr>
          <p:cNvGrpSpPr/>
          <p:nvPr/>
        </p:nvGrpSpPr>
        <p:grpSpPr>
          <a:xfrm>
            <a:off x="4572208" y="3449889"/>
            <a:ext cx="2395737" cy="1075901"/>
            <a:chOff x="977459" y="2743701"/>
            <a:chExt cx="2395737" cy="1075901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56BDC21-AE45-4F9C-BF37-D5712748AFE6}"/>
                </a:ext>
              </a:extLst>
            </p:cNvPr>
            <p:cNvSpPr/>
            <p:nvPr/>
          </p:nvSpPr>
          <p:spPr>
            <a:xfrm>
              <a:off x="977459" y="3250890"/>
              <a:ext cx="479634" cy="5687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A25931E1-DC15-4F3B-AF24-1656EC021814}"/>
                </a:ext>
              </a:extLst>
            </p:cNvPr>
            <p:cNvCxnSpPr/>
            <p:nvPr/>
          </p:nvCxnSpPr>
          <p:spPr>
            <a:xfrm>
              <a:off x="1210170" y="2761788"/>
              <a:ext cx="0" cy="44604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D084AE39-6432-4E49-9DD8-EC1219B0EE74}"/>
                </a:ext>
              </a:extLst>
            </p:cNvPr>
            <p:cNvSpPr/>
            <p:nvPr/>
          </p:nvSpPr>
          <p:spPr>
            <a:xfrm>
              <a:off x="1616401" y="3250890"/>
              <a:ext cx="479634" cy="5687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2D8E2DA1-3F7A-43BD-B12C-DB8E6DCD547A}"/>
                </a:ext>
              </a:extLst>
            </p:cNvPr>
            <p:cNvCxnSpPr/>
            <p:nvPr/>
          </p:nvCxnSpPr>
          <p:spPr>
            <a:xfrm>
              <a:off x="1849112" y="2761788"/>
              <a:ext cx="0" cy="44604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2961B334-D5DF-4862-BE06-5C99D711AEDE}"/>
                </a:ext>
              </a:extLst>
            </p:cNvPr>
            <p:cNvSpPr/>
            <p:nvPr/>
          </p:nvSpPr>
          <p:spPr>
            <a:xfrm>
              <a:off x="2255343" y="3233639"/>
              <a:ext cx="479634" cy="5687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725C6060-C776-40E6-8EBD-16E4866B2035}"/>
                </a:ext>
              </a:extLst>
            </p:cNvPr>
            <p:cNvCxnSpPr/>
            <p:nvPr/>
          </p:nvCxnSpPr>
          <p:spPr>
            <a:xfrm>
              <a:off x="2488054" y="2765319"/>
              <a:ext cx="0" cy="44604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D141271C-2ED3-4F3E-881E-5E0D0085DB06}"/>
                </a:ext>
              </a:extLst>
            </p:cNvPr>
            <p:cNvSpPr/>
            <p:nvPr/>
          </p:nvSpPr>
          <p:spPr>
            <a:xfrm>
              <a:off x="2893562" y="3232803"/>
              <a:ext cx="479634" cy="5687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BD120246-31B7-4BE2-8983-37A01C0414B3}"/>
                </a:ext>
              </a:extLst>
            </p:cNvPr>
            <p:cNvCxnSpPr/>
            <p:nvPr/>
          </p:nvCxnSpPr>
          <p:spPr>
            <a:xfrm>
              <a:off x="3126273" y="2743701"/>
              <a:ext cx="0" cy="44604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2249240-01E3-442C-B498-F68737E57810}"/>
              </a:ext>
            </a:extLst>
          </p:cNvPr>
          <p:cNvGrpSpPr/>
          <p:nvPr/>
        </p:nvGrpSpPr>
        <p:grpSpPr>
          <a:xfrm>
            <a:off x="7175587" y="3467976"/>
            <a:ext cx="2395737" cy="1057814"/>
            <a:chOff x="977459" y="2761788"/>
            <a:chExt cx="2395737" cy="1057814"/>
          </a:xfrm>
        </p:grpSpPr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6719F8C9-C5B3-4C69-9989-CC665EC72720}"/>
                </a:ext>
              </a:extLst>
            </p:cNvPr>
            <p:cNvSpPr/>
            <p:nvPr/>
          </p:nvSpPr>
          <p:spPr>
            <a:xfrm>
              <a:off x="977459" y="3250890"/>
              <a:ext cx="479634" cy="5687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7FB500C1-05FF-4D08-8711-EB19C4B6A710}"/>
                </a:ext>
              </a:extLst>
            </p:cNvPr>
            <p:cNvCxnSpPr/>
            <p:nvPr/>
          </p:nvCxnSpPr>
          <p:spPr>
            <a:xfrm>
              <a:off x="1210170" y="2761788"/>
              <a:ext cx="0" cy="44604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04246FCD-AAFC-4C9A-AE1B-11D20E98AF5B}"/>
                </a:ext>
              </a:extLst>
            </p:cNvPr>
            <p:cNvSpPr/>
            <p:nvPr/>
          </p:nvSpPr>
          <p:spPr>
            <a:xfrm>
              <a:off x="1616401" y="3250890"/>
              <a:ext cx="479634" cy="5687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AEFBEBFF-167E-4370-88FA-F46FABEF0B7F}"/>
                </a:ext>
              </a:extLst>
            </p:cNvPr>
            <p:cNvCxnSpPr/>
            <p:nvPr/>
          </p:nvCxnSpPr>
          <p:spPr>
            <a:xfrm>
              <a:off x="1849112" y="2761788"/>
              <a:ext cx="0" cy="44604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39C40740-30C0-497F-A7E8-E3E77F8C2D54}"/>
                </a:ext>
              </a:extLst>
            </p:cNvPr>
            <p:cNvSpPr/>
            <p:nvPr/>
          </p:nvSpPr>
          <p:spPr>
            <a:xfrm>
              <a:off x="2255343" y="3233639"/>
              <a:ext cx="479634" cy="5687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4F806E04-D076-4DCA-B9A4-9A150A4BE251}"/>
                </a:ext>
              </a:extLst>
            </p:cNvPr>
            <p:cNvCxnSpPr/>
            <p:nvPr/>
          </p:nvCxnSpPr>
          <p:spPr>
            <a:xfrm>
              <a:off x="2488054" y="2765319"/>
              <a:ext cx="0" cy="44604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293E3649-B2E6-40B5-9D41-6E543C5A108C}"/>
                </a:ext>
              </a:extLst>
            </p:cNvPr>
            <p:cNvSpPr/>
            <p:nvPr/>
          </p:nvSpPr>
          <p:spPr>
            <a:xfrm>
              <a:off x="2893562" y="3232803"/>
              <a:ext cx="479634" cy="5687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06E4E3BF-07D5-46EE-B7C4-7E881DF2FD45}"/>
                </a:ext>
              </a:extLst>
            </p:cNvPr>
            <p:cNvCxnSpPr/>
            <p:nvPr/>
          </p:nvCxnSpPr>
          <p:spPr>
            <a:xfrm>
              <a:off x="3115882" y="2764483"/>
              <a:ext cx="0" cy="44604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EFC4B3B4-C914-4705-8EAB-CD28A2DB3B26}"/>
              </a:ext>
            </a:extLst>
          </p:cNvPr>
          <p:cNvSpPr txBox="1"/>
          <p:nvPr/>
        </p:nvSpPr>
        <p:spPr>
          <a:xfrm>
            <a:off x="1819516" y="4527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Qubit1 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123DA9-AD9C-40D6-BBB3-B3D34FDD5D37}"/>
              </a:ext>
            </a:extLst>
          </p:cNvPr>
          <p:cNvSpPr txBox="1"/>
          <p:nvPr/>
        </p:nvSpPr>
        <p:spPr>
          <a:xfrm>
            <a:off x="8867277" y="452450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Qubit12 </a:t>
            </a: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0AFAC2F4-439C-4921-A3E5-52E6BB37C14A}"/>
              </a:ext>
            </a:extLst>
          </p:cNvPr>
          <p:cNvGrpSpPr/>
          <p:nvPr/>
        </p:nvGrpSpPr>
        <p:grpSpPr>
          <a:xfrm>
            <a:off x="1923702" y="2322071"/>
            <a:ext cx="7833153" cy="497338"/>
            <a:chOff x="1923702" y="2322071"/>
            <a:chExt cx="7833153" cy="497338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599FFC85-01F4-4A5F-BBAF-7056D334AD59}"/>
                </a:ext>
              </a:extLst>
            </p:cNvPr>
            <p:cNvGrpSpPr/>
            <p:nvPr/>
          </p:nvGrpSpPr>
          <p:grpSpPr>
            <a:xfrm>
              <a:off x="1923702" y="2322071"/>
              <a:ext cx="5201788" cy="497338"/>
              <a:chOff x="1923702" y="2322071"/>
              <a:chExt cx="5201788" cy="497338"/>
            </a:xfrm>
          </p:grpSpPr>
          <p:sp>
            <p:nvSpPr>
              <p:cNvPr id="154" name="Left Brace 153">
                <a:extLst>
                  <a:ext uri="{FF2B5EF4-FFF2-40B4-BE49-F238E27FC236}">
                    <a16:creationId xmlns:a16="http://schemas.microsoft.com/office/drawing/2014/main" id="{918AE720-C812-437D-BBA8-6AA7041008CC}"/>
                  </a:ext>
                </a:extLst>
              </p:cNvPr>
              <p:cNvSpPr/>
              <p:nvPr/>
            </p:nvSpPr>
            <p:spPr>
              <a:xfrm rot="5400000">
                <a:off x="2966889" y="1287119"/>
                <a:ext cx="489103" cy="2575477"/>
              </a:xfrm>
              <a:prstGeom prst="leftBrace">
                <a:avLst>
                  <a:gd name="adj1" fmla="val 10458"/>
                  <a:gd name="adj2" fmla="val 50000"/>
                </a:avLst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Left Brace 156">
                <a:extLst>
                  <a:ext uri="{FF2B5EF4-FFF2-40B4-BE49-F238E27FC236}">
                    <a16:creationId xmlns:a16="http://schemas.microsoft.com/office/drawing/2014/main" id="{68C1F85D-8C86-44EA-A880-64153D6E3C62}"/>
                  </a:ext>
                </a:extLst>
              </p:cNvPr>
              <p:cNvSpPr/>
              <p:nvPr/>
            </p:nvSpPr>
            <p:spPr>
              <a:xfrm rot="5400000">
                <a:off x="5593200" y="1278884"/>
                <a:ext cx="489103" cy="2575477"/>
              </a:xfrm>
              <a:prstGeom prst="leftBrac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9" name="Left Brace 158">
              <a:extLst>
                <a:ext uri="{FF2B5EF4-FFF2-40B4-BE49-F238E27FC236}">
                  <a16:creationId xmlns:a16="http://schemas.microsoft.com/office/drawing/2014/main" id="{01D4264F-6FB5-4964-845F-C121C3374EDC}"/>
                </a:ext>
              </a:extLst>
            </p:cNvPr>
            <p:cNvSpPr/>
            <p:nvPr/>
          </p:nvSpPr>
          <p:spPr>
            <a:xfrm rot="5400000">
              <a:off x="8224565" y="1285963"/>
              <a:ext cx="489103" cy="2575477"/>
            </a:xfrm>
            <a:prstGeom prst="leftBrac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48D3C623-C29E-4AA3-A291-740B3379D7BB}"/>
              </a:ext>
            </a:extLst>
          </p:cNvPr>
          <p:cNvSpPr txBox="1"/>
          <p:nvPr/>
        </p:nvSpPr>
        <p:spPr>
          <a:xfrm>
            <a:off x="5026184" y="1804225"/>
            <a:ext cx="143180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Unit Cell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2A06F56E-8731-48F2-AB67-FF5F0F0E5CA6}"/>
              </a:ext>
            </a:extLst>
          </p:cNvPr>
          <p:cNvSpPr txBox="1"/>
          <p:nvPr/>
        </p:nvSpPr>
        <p:spPr>
          <a:xfrm>
            <a:off x="-57543" y="2781994"/>
            <a:ext cx="1159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QECC </a:t>
            </a:r>
          </a:p>
          <a:p>
            <a:pPr algn="ctr"/>
            <a:r>
              <a:rPr lang="en-US" sz="2400" b="1" dirty="0"/>
              <a:t>µops</a:t>
            </a:r>
            <a:endParaRPr lang="en-US" b="1" dirty="0"/>
          </a:p>
        </p:txBody>
      </p: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62322D07-F827-47DF-9DD5-4F08890F8BC9}"/>
              </a:ext>
            </a:extLst>
          </p:cNvPr>
          <p:cNvGrpSpPr/>
          <p:nvPr/>
        </p:nvGrpSpPr>
        <p:grpSpPr>
          <a:xfrm>
            <a:off x="1644993" y="1678865"/>
            <a:ext cx="8624455" cy="1842786"/>
            <a:chOff x="1644993" y="1647692"/>
            <a:chExt cx="8624455" cy="1842786"/>
          </a:xfrm>
        </p:grpSpPr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0634A009-7204-469B-93CB-D2284621CA9C}"/>
                </a:ext>
              </a:extLst>
            </p:cNvPr>
            <p:cNvGrpSpPr/>
            <p:nvPr/>
          </p:nvGrpSpPr>
          <p:grpSpPr>
            <a:xfrm>
              <a:off x="1644993" y="1647692"/>
              <a:ext cx="8624455" cy="1842786"/>
              <a:chOff x="1652153" y="1625190"/>
              <a:chExt cx="8624455" cy="1842786"/>
            </a:xfrm>
          </p:grpSpPr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4A5AC172-958C-4063-9EB5-11A786E62D0C}"/>
                  </a:ext>
                </a:extLst>
              </p:cNvPr>
              <p:cNvGrpSpPr/>
              <p:nvPr/>
            </p:nvGrpSpPr>
            <p:grpSpPr>
              <a:xfrm>
                <a:off x="1652153" y="1625190"/>
                <a:ext cx="8624455" cy="1821427"/>
                <a:chOff x="1662545" y="1594017"/>
                <a:chExt cx="8349850" cy="1821427"/>
              </a:xfrm>
            </p:grpSpPr>
            <p:grpSp>
              <p:nvGrpSpPr>
                <p:cNvPr id="201" name="Group 200">
                  <a:extLst>
                    <a:ext uri="{FF2B5EF4-FFF2-40B4-BE49-F238E27FC236}">
                      <a16:creationId xmlns:a16="http://schemas.microsoft.com/office/drawing/2014/main" id="{AA78F991-6B90-43AC-B4D3-C33B674AEB8C}"/>
                    </a:ext>
                  </a:extLst>
                </p:cNvPr>
                <p:cNvGrpSpPr/>
                <p:nvPr/>
              </p:nvGrpSpPr>
              <p:grpSpPr>
                <a:xfrm>
                  <a:off x="1662545" y="1742349"/>
                  <a:ext cx="8349850" cy="1673095"/>
                  <a:chOff x="1738395" y="1733793"/>
                  <a:chExt cx="8456829" cy="1673095"/>
                </a:xfrm>
              </p:grpSpPr>
              <p:grpSp>
                <p:nvGrpSpPr>
                  <p:cNvPr id="182" name="Group 181">
                    <a:extLst>
                      <a:ext uri="{FF2B5EF4-FFF2-40B4-BE49-F238E27FC236}">
                        <a16:creationId xmlns:a16="http://schemas.microsoft.com/office/drawing/2014/main" id="{783CD6BE-A9C6-4791-B2D4-65762266C90A}"/>
                      </a:ext>
                    </a:extLst>
                  </p:cNvPr>
                  <p:cNvGrpSpPr/>
                  <p:nvPr/>
                </p:nvGrpSpPr>
                <p:grpSpPr>
                  <a:xfrm>
                    <a:off x="1738395" y="1733793"/>
                    <a:ext cx="8456829" cy="1565265"/>
                    <a:chOff x="1738395" y="1733793"/>
                    <a:chExt cx="8456829" cy="1565265"/>
                  </a:xfrm>
                </p:grpSpPr>
                <p:sp>
                  <p:nvSpPr>
                    <p:cNvPr id="162" name="Rectangle 161">
                      <a:extLst>
                        <a:ext uri="{FF2B5EF4-FFF2-40B4-BE49-F238E27FC236}">
                          <a16:creationId xmlns:a16="http://schemas.microsoft.com/office/drawing/2014/main" id="{5906EDF6-973D-4648-BEED-496814FE07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38395" y="1733793"/>
                      <a:ext cx="8456829" cy="15652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181" name="Group 180">
                      <a:extLst>
                        <a:ext uri="{FF2B5EF4-FFF2-40B4-BE49-F238E27FC236}">
                          <a16:creationId xmlns:a16="http://schemas.microsoft.com/office/drawing/2014/main" id="{DA8C22D0-5096-4734-9C7B-39DD4E2A2FD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443926" y="2168822"/>
                      <a:ext cx="2722418" cy="844004"/>
                      <a:chOff x="10505209" y="1743332"/>
                      <a:chExt cx="2722418" cy="844004"/>
                    </a:xfrm>
                  </p:grpSpPr>
                  <p:grpSp>
                    <p:nvGrpSpPr>
                      <p:cNvPr id="166" name="Group 165">
                        <a:extLst>
                          <a:ext uri="{FF2B5EF4-FFF2-40B4-BE49-F238E27FC236}">
                            <a16:creationId xmlns:a16="http://schemas.microsoft.com/office/drawing/2014/main" id="{3FC5E1FF-1C80-4678-9172-E784554445D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633594" y="1928044"/>
                        <a:ext cx="2470427" cy="524929"/>
                        <a:chOff x="264438" y="1827978"/>
                        <a:chExt cx="2470427" cy="524929"/>
                      </a:xfrm>
                    </p:grpSpPr>
                    <p:sp>
                      <p:nvSpPr>
                        <p:cNvPr id="172" name="Rectangle 171">
                          <a:extLst>
                            <a:ext uri="{FF2B5EF4-FFF2-40B4-BE49-F238E27FC236}">
                              <a16:creationId xmlns:a16="http://schemas.microsoft.com/office/drawing/2014/main" id="{16AC0545-B707-43FF-8B91-9D413E7BA08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64438" y="1828800"/>
                          <a:ext cx="560752" cy="524107"/>
                        </a:xfrm>
                        <a:prstGeom prst="rect">
                          <a:avLst/>
                        </a:prstGeom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2800" b="1" dirty="0"/>
                            <a:t>A</a:t>
                          </a:r>
                        </a:p>
                      </p:txBody>
                    </p:sp>
                    <p:sp>
                      <p:nvSpPr>
                        <p:cNvPr id="173" name="Rectangle 172">
                          <a:extLst>
                            <a:ext uri="{FF2B5EF4-FFF2-40B4-BE49-F238E27FC236}">
                              <a16:creationId xmlns:a16="http://schemas.microsoft.com/office/drawing/2014/main" id="{F369FCA6-A34B-409A-8373-C4C755DA088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81078" y="1828800"/>
                          <a:ext cx="560752" cy="524107"/>
                        </a:xfrm>
                        <a:prstGeom prst="rect">
                          <a:avLst/>
                        </a:prstGeom>
                        <a:solidFill>
                          <a:schemeClr val="accent3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2800" b="1" dirty="0"/>
                            <a:t>B</a:t>
                          </a:r>
                        </a:p>
                      </p:txBody>
                    </p:sp>
                    <p:sp>
                      <p:nvSpPr>
                        <p:cNvPr id="174" name="Rectangle 173">
                          <a:extLst>
                            <a:ext uri="{FF2B5EF4-FFF2-40B4-BE49-F238E27FC236}">
                              <a16:creationId xmlns:a16="http://schemas.microsoft.com/office/drawing/2014/main" id="{123C9DAA-DD0E-4C31-8285-C1750CA9210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23343" y="1827978"/>
                          <a:ext cx="560752" cy="524107"/>
                        </a:xfrm>
                        <a:prstGeom prst="rect">
                          <a:avLst/>
                        </a:prstGeom>
                        <a:solidFill>
                          <a:schemeClr val="accent3">
                            <a:lumMod val="5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2800" b="1" dirty="0"/>
                            <a:t>C</a:t>
                          </a:r>
                        </a:p>
                      </p:txBody>
                    </p:sp>
                    <p:sp>
                      <p:nvSpPr>
                        <p:cNvPr id="175" name="Rectangle 174">
                          <a:extLst>
                            <a:ext uri="{FF2B5EF4-FFF2-40B4-BE49-F238E27FC236}">
                              <a16:creationId xmlns:a16="http://schemas.microsoft.com/office/drawing/2014/main" id="{A4140C4B-F9BC-40A7-851B-8A6FB2F26E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74113" y="1827978"/>
                          <a:ext cx="560752" cy="524107"/>
                        </a:xfrm>
                        <a:prstGeom prst="rect">
                          <a:avLst/>
                        </a:prstGeom>
                        <a:solidFill>
                          <a:schemeClr val="bg2">
                            <a:lumMod val="10000"/>
                          </a:schemeClr>
                        </a:soli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2800" b="1" dirty="0"/>
                            <a:t>D</a:t>
                          </a:r>
                        </a:p>
                      </p:txBody>
                    </p:sp>
                  </p:grpSp>
                  <p:sp>
                    <p:nvSpPr>
                      <p:cNvPr id="180" name="Rectangle 179">
                        <a:extLst>
                          <a:ext uri="{FF2B5EF4-FFF2-40B4-BE49-F238E27FC236}">
                            <a16:creationId xmlns:a16="http://schemas.microsoft.com/office/drawing/2014/main" id="{B86A2AC7-410D-4217-9C76-86FECD05BF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05209" y="1743332"/>
                        <a:ext cx="2722418" cy="844004"/>
                      </a:xfrm>
                      <a:prstGeom prst="rect">
                        <a:avLst/>
                      </a:prstGeom>
                      <a:noFill/>
                      <a:ln w="57150"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97" name="Connector: Elbow 196">
                    <a:extLst>
                      <a:ext uri="{FF2B5EF4-FFF2-40B4-BE49-F238E27FC236}">
                        <a16:creationId xmlns:a16="http://schemas.microsoft.com/office/drawing/2014/main" id="{829507C5-DE95-4807-8EFF-CD8ED49D93E8}"/>
                      </a:ext>
                    </a:extLst>
                  </p:cNvPr>
                  <p:cNvCxnSpPr/>
                  <p:nvPr/>
                </p:nvCxnSpPr>
                <p:spPr>
                  <a:xfrm rot="10800000" flipV="1">
                    <a:off x="2262963" y="2601215"/>
                    <a:ext cx="2083666" cy="794036"/>
                  </a:xfrm>
                  <a:prstGeom prst="bentConnector3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Connector: Elbow 197">
                    <a:extLst>
                      <a:ext uri="{FF2B5EF4-FFF2-40B4-BE49-F238E27FC236}">
                        <a16:creationId xmlns:a16="http://schemas.microsoft.com/office/drawing/2014/main" id="{D91E4D58-DC36-4087-BF67-A86DAB6CDF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176868" y="2611606"/>
                    <a:ext cx="2108357" cy="795282"/>
                  </a:xfrm>
                  <a:prstGeom prst="bentConnector3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E45F28F6-182C-4BAC-9EB0-57B9F97C981B}"/>
                    </a:ext>
                  </a:extLst>
                </p:cNvPr>
                <p:cNvSpPr txBox="1"/>
                <p:nvPr/>
              </p:nvSpPr>
              <p:spPr>
                <a:xfrm>
                  <a:off x="4846515" y="1594017"/>
                  <a:ext cx="1641796" cy="523220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/>
                    <a:t>Unit Cell</a:t>
                  </a:r>
                  <a:endParaRPr lang="en-US" b="1" dirty="0"/>
                </a:p>
              </p:txBody>
            </p:sp>
          </p:grp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02A8F798-6758-477F-8343-AD511934E0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90784" y="3062750"/>
                <a:ext cx="0" cy="40522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05DFDF59-2440-4B48-8E55-420BFAD1FD10}"/>
                </a:ext>
              </a:extLst>
            </p:cNvPr>
            <p:cNvGrpSpPr/>
            <p:nvPr/>
          </p:nvGrpSpPr>
          <p:grpSpPr>
            <a:xfrm>
              <a:off x="3249558" y="3449889"/>
              <a:ext cx="6081949" cy="28478"/>
              <a:chOff x="3249558" y="3449889"/>
              <a:chExt cx="6081949" cy="28478"/>
            </a:xfrm>
          </p:grpSpPr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CB910115-2ACB-44B3-BA2A-237A76CEE312}"/>
                  </a:ext>
                </a:extLst>
              </p:cNvPr>
              <p:cNvCxnSpPr/>
              <p:nvPr/>
            </p:nvCxnSpPr>
            <p:spPr>
              <a:xfrm>
                <a:off x="3249558" y="3449889"/>
                <a:ext cx="87093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54CB5F05-FC67-4C91-8A73-5702B387BC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75685" y="3460280"/>
                <a:ext cx="1952443" cy="1808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1C3C4617-1749-4E43-82F0-261C3CCD36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79064" y="3457068"/>
                <a:ext cx="1952443" cy="1808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536769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5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65" y="73246"/>
            <a:ext cx="9639148" cy="1143000"/>
          </a:xfrm>
        </p:spPr>
        <p:txBody>
          <a:bodyPr>
            <a:normAutofit/>
          </a:bodyPr>
          <a:lstStyle/>
          <a:p>
            <a:r>
              <a:rPr lang="en-US" sz="4400" dirty="0"/>
              <a:t>Insight- Repetition in QECC Instructions</a:t>
            </a:r>
          </a:p>
        </p:txBody>
      </p:sp>
      <p:sp>
        <p:nvSpPr>
          <p:cNvPr id="107" name="Rectangle: Rounded Corners 106"/>
          <p:cNvSpPr/>
          <p:nvPr/>
        </p:nvSpPr>
        <p:spPr>
          <a:xfrm>
            <a:off x="0" y="6292989"/>
            <a:ext cx="12192000" cy="548640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800" b="1" kern="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2800" b="1" kern="0" dirty="0">
                <a:solidFill>
                  <a:prstClr val="black"/>
                </a:solidFill>
              </a:rPr>
              <a:t>QECC instruction patterns are leveraged to minimize µcode capacity</a:t>
            </a:r>
            <a:endParaRPr lang="en-US" b="1" kern="0" dirty="0">
              <a:solidFill>
                <a:prstClr val="black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Content Placeholder 36"/>
          <p:cNvSpPr txBox="1">
            <a:spLocks/>
          </p:cNvSpPr>
          <p:nvPr/>
        </p:nvSpPr>
        <p:spPr>
          <a:xfrm>
            <a:off x="438073" y="4986186"/>
            <a:ext cx="11663123" cy="158112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QECC have spatially repeating instruction blocks -- Unit Cell</a:t>
            </a:r>
          </a:p>
          <a:p>
            <a:pPr marL="257175" marR="0" lvl="0" indent="-257175" algn="l" defTabSz="3429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Unit-Cell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can generate QECC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ops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for all the qubits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AB03C1-74EC-4ABA-BB89-84B26EEF8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AE2DB5-4517-4C79-AADE-245F3E0058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185F7BF-75FF-4DC3-98FD-1B35D83B47D8}"/>
              </a:ext>
            </a:extLst>
          </p:cNvPr>
          <p:cNvGrpSpPr/>
          <p:nvPr/>
        </p:nvGrpSpPr>
        <p:grpSpPr>
          <a:xfrm>
            <a:off x="2003370" y="2719552"/>
            <a:ext cx="7693443" cy="525751"/>
            <a:chOff x="3394816" y="2048513"/>
            <a:chExt cx="7693443" cy="52575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EDAEEFC-2B76-4D4B-BFE6-067171C31B1B}"/>
                </a:ext>
              </a:extLst>
            </p:cNvPr>
            <p:cNvGrpSpPr/>
            <p:nvPr/>
          </p:nvGrpSpPr>
          <p:grpSpPr>
            <a:xfrm>
              <a:off x="3394816" y="2049335"/>
              <a:ext cx="2470427" cy="524929"/>
              <a:chOff x="264438" y="1827978"/>
              <a:chExt cx="2470427" cy="524929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15E88F2-6034-4F1C-B57C-965C78C8C398}"/>
                  </a:ext>
                </a:extLst>
              </p:cNvPr>
              <p:cNvSpPr/>
              <p:nvPr/>
            </p:nvSpPr>
            <p:spPr>
              <a:xfrm>
                <a:off x="264438" y="1828800"/>
                <a:ext cx="560752" cy="524107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A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1630258-C42A-43A7-BD0B-41B67827BAC5}"/>
                  </a:ext>
                </a:extLst>
              </p:cNvPr>
              <p:cNvSpPr/>
              <p:nvPr/>
            </p:nvSpPr>
            <p:spPr>
              <a:xfrm>
                <a:off x="881078" y="1828800"/>
                <a:ext cx="560752" cy="52410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B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0C5ABE2-5EC2-47A1-9F57-86EC82EA3D84}"/>
                  </a:ext>
                </a:extLst>
              </p:cNvPr>
              <p:cNvSpPr/>
              <p:nvPr/>
            </p:nvSpPr>
            <p:spPr>
              <a:xfrm>
                <a:off x="1523343" y="1827978"/>
                <a:ext cx="560752" cy="524107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C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CAC49C8-CCE3-487C-A1A4-3121D1D7FACB}"/>
                  </a:ext>
                </a:extLst>
              </p:cNvPr>
              <p:cNvSpPr/>
              <p:nvPr/>
            </p:nvSpPr>
            <p:spPr>
              <a:xfrm>
                <a:off x="2174113" y="1827978"/>
                <a:ext cx="560752" cy="524107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D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6255CC5-29B5-45D2-87C4-EBC5E8F810CB}"/>
                </a:ext>
              </a:extLst>
            </p:cNvPr>
            <p:cNvGrpSpPr/>
            <p:nvPr/>
          </p:nvGrpSpPr>
          <p:grpSpPr>
            <a:xfrm>
              <a:off x="5989259" y="2048513"/>
              <a:ext cx="2470427" cy="524929"/>
              <a:chOff x="264438" y="1827978"/>
              <a:chExt cx="2470427" cy="524929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552E611-26F0-41A0-9170-1B7B028E7CA6}"/>
                  </a:ext>
                </a:extLst>
              </p:cNvPr>
              <p:cNvSpPr/>
              <p:nvPr/>
            </p:nvSpPr>
            <p:spPr>
              <a:xfrm>
                <a:off x="264438" y="1828800"/>
                <a:ext cx="560752" cy="524107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A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A11606F-02E6-4074-8A7F-3BF725725AD3}"/>
                  </a:ext>
                </a:extLst>
              </p:cNvPr>
              <p:cNvSpPr/>
              <p:nvPr/>
            </p:nvSpPr>
            <p:spPr>
              <a:xfrm>
                <a:off x="881078" y="1828800"/>
                <a:ext cx="560752" cy="52410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B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BBB2F78-6A33-454C-94AA-D8C03EE32887}"/>
                  </a:ext>
                </a:extLst>
              </p:cNvPr>
              <p:cNvSpPr/>
              <p:nvPr/>
            </p:nvSpPr>
            <p:spPr>
              <a:xfrm>
                <a:off x="1523343" y="1827978"/>
                <a:ext cx="560752" cy="524107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C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234C95E-B64F-43A9-9BB5-0B68F21323A8}"/>
                  </a:ext>
                </a:extLst>
              </p:cNvPr>
              <p:cNvSpPr/>
              <p:nvPr/>
            </p:nvSpPr>
            <p:spPr>
              <a:xfrm>
                <a:off x="2174113" y="1827978"/>
                <a:ext cx="560752" cy="524107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D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036005A-C9C4-4A85-9064-2075263CF10B}"/>
                </a:ext>
              </a:extLst>
            </p:cNvPr>
            <p:cNvGrpSpPr/>
            <p:nvPr/>
          </p:nvGrpSpPr>
          <p:grpSpPr>
            <a:xfrm>
              <a:off x="8617832" y="2048513"/>
              <a:ext cx="2470427" cy="524929"/>
              <a:chOff x="264438" y="1827978"/>
              <a:chExt cx="2470427" cy="52492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8504156-690A-47C5-8E92-DBEE5DBCE138}"/>
                  </a:ext>
                </a:extLst>
              </p:cNvPr>
              <p:cNvSpPr/>
              <p:nvPr/>
            </p:nvSpPr>
            <p:spPr>
              <a:xfrm>
                <a:off x="264438" y="1828800"/>
                <a:ext cx="560752" cy="524107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A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AA1ED80-5A23-41C6-B1F1-01AD86F58668}"/>
                  </a:ext>
                </a:extLst>
              </p:cNvPr>
              <p:cNvSpPr/>
              <p:nvPr/>
            </p:nvSpPr>
            <p:spPr>
              <a:xfrm>
                <a:off x="881078" y="1828800"/>
                <a:ext cx="560752" cy="52410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B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1FF4D6-797A-4BD2-9242-76F327E87316}"/>
                  </a:ext>
                </a:extLst>
              </p:cNvPr>
              <p:cNvSpPr/>
              <p:nvPr/>
            </p:nvSpPr>
            <p:spPr>
              <a:xfrm>
                <a:off x="1523343" y="1827978"/>
                <a:ext cx="560752" cy="524107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C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783FC6F-A6C4-480E-A636-FAA8C013DF3C}"/>
                  </a:ext>
                </a:extLst>
              </p:cNvPr>
              <p:cNvSpPr/>
              <p:nvPr/>
            </p:nvSpPr>
            <p:spPr>
              <a:xfrm>
                <a:off x="2174113" y="1827978"/>
                <a:ext cx="560752" cy="524107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D</a:t>
                </a:r>
              </a:p>
            </p:txBody>
          </p:sp>
        </p:grp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9DC644E-0E71-4035-BBF3-C677DFD07664}"/>
              </a:ext>
            </a:extLst>
          </p:cNvPr>
          <p:cNvGrpSpPr/>
          <p:nvPr/>
        </p:nvGrpSpPr>
        <p:grpSpPr>
          <a:xfrm>
            <a:off x="1971674" y="3392738"/>
            <a:ext cx="2395737" cy="1075901"/>
            <a:chOff x="977459" y="2743701"/>
            <a:chExt cx="2395737" cy="1075901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E08DBA8-2D9D-4164-B835-AAB7744F4302}"/>
                </a:ext>
              </a:extLst>
            </p:cNvPr>
            <p:cNvSpPr/>
            <p:nvPr/>
          </p:nvSpPr>
          <p:spPr>
            <a:xfrm>
              <a:off x="977459" y="3250890"/>
              <a:ext cx="479634" cy="5687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EE8B5CEF-4023-47D7-A827-B6237097CF35}"/>
                </a:ext>
              </a:extLst>
            </p:cNvPr>
            <p:cNvCxnSpPr/>
            <p:nvPr/>
          </p:nvCxnSpPr>
          <p:spPr>
            <a:xfrm>
              <a:off x="1210170" y="2761788"/>
              <a:ext cx="0" cy="44604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E5DD6999-130B-49E0-9871-ECCBF0AFDEBE}"/>
                </a:ext>
              </a:extLst>
            </p:cNvPr>
            <p:cNvSpPr/>
            <p:nvPr/>
          </p:nvSpPr>
          <p:spPr>
            <a:xfrm>
              <a:off x="1616401" y="3250890"/>
              <a:ext cx="479634" cy="5687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49D40DB0-3C4B-465F-8019-EE3836E41EB2}"/>
                </a:ext>
              </a:extLst>
            </p:cNvPr>
            <p:cNvCxnSpPr/>
            <p:nvPr/>
          </p:nvCxnSpPr>
          <p:spPr>
            <a:xfrm>
              <a:off x="1849112" y="2761788"/>
              <a:ext cx="0" cy="44604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E3DA64A0-3608-44D6-B3F1-C097D1859432}"/>
                </a:ext>
              </a:extLst>
            </p:cNvPr>
            <p:cNvSpPr/>
            <p:nvPr/>
          </p:nvSpPr>
          <p:spPr>
            <a:xfrm>
              <a:off x="2255343" y="3233639"/>
              <a:ext cx="479634" cy="5687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E76D8062-9F3B-4609-A3E6-B14C451F9479}"/>
                </a:ext>
              </a:extLst>
            </p:cNvPr>
            <p:cNvCxnSpPr/>
            <p:nvPr/>
          </p:nvCxnSpPr>
          <p:spPr>
            <a:xfrm>
              <a:off x="2488054" y="2744537"/>
              <a:ext cx="0" cy="44604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39A0CF3C-FE5B-4B65-AB8B-3165881C6853}"/>
                </a:ext>
              </a:extLst>
            </p:cNvPr>
            <p:cNvSpPr/>
            <p:nvPr/>
          </p:nvSpPr>
          <p:spPr>
            <a:xfrm>
              <a:off x="2893562" y="3232803"/>
              <a:ext cx="479634" cy="5687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B0ED9CB4-21DA-4713-A7BC-866CC92F3BD4}"/>
                </a:ext>
              </a:extLst>
            </p:cNvPr>
            <p:cNvCxnSpPr/>
            <p:nvPr/>
          </p:nvCxnSpPr>
          <p:spPr>
            <a:xfrm>
              <a:off x="3126273" y="2743701"/>
              <a:ext cx="0" cy="44604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3CFD6C9-BB3F-4244-BCF1-E1D4A703CF2C}"/>
              </a:ext>
            </a:extLst>
          </p:cNvPr>
          <p:cNvGrpSpPr/>
          <p:nvPr/>
        </p:nvGrpSpPr>
        <p:grpSpPr>
          <a:xfrm>
            <a:off x="4572208" y="3392738"/>
            <a:ext cx="2395737" cy="1075901"/>
            <a:chOff x="977459" y="2743701"/>
            <a:chExt cx="2395737" cy="1075901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56BDC21-AE45-4F9C-BF37-D5712748AFE6}"/>
                </a:ext>
              </a:extLst>
            </p:cNvPr>
            <p:cNvSpPr/>
            <p:nvPr/>
          </p:nvSpPr>
          <p:spPr>
            <a:xfrm>
              <a:off x="977459" y="3250890"/>
              <a:ext cx="479634" cy="5687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A25931E1-DC15-4F3B-AF24-1656EC021814}"/>
                </a:ext>
              </a:extLst>
            </p:cNvPr>
            <p:cNvCxnSpPr/>
            <p:nvPr/>
          </p:nvCxnSpPr>
          <p:spPr>
            <a:xfrm>
              <a:off x="1210170" y="2761788"/>
              <a:ext cx="0" cy="44604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D084AE39-6432-4E49-9DD8-EC1219B0EE74}"/>
                </a:ext>
              </a:extLst>
            </p:cNvPr>
            <p:cNvSpPr/>
            <p:nvPr/>
          </p:nvSpPr>
          <p:spPr>
            <a:xfrm>
              <a:off x="1616401" y="3250890"/>
              <a:ext cx="479634" cy="5687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2D8E2DA1-3F7A-43BD-B12C-DB8E6DCD547A}"/>
                </a:ext>
              </a:extLst>
            </p:cNvPr>
            <p:cNvCxnSpPr/>
            <p:nvPr/>
          </p:nvCxnSpPr>
          <p:spPr>
            <a:xfrm>
              <a:off x="1849112" y="2761788"/>
              <a:ext cx="0" cy="44604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2961B334-D5DF-4862-BE06-5C99D711AEDE}"/>
                </a:ext>
              </a:extLst>
            </p:cNvPr>
            <p:cNvSpPr/>
            <p:nvPr/>
          </p:nvSpPr>
          <p:spPr>
            <a:xfrm>
              <a:off x="2255343" y="3233639"/>
              <a:ext cx="479634" cy="5687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725C6060-C776-40E6-8EBD-16E4866B2035}"/>
                </a:ext>
              </a:extLst>
            </p:cNvPr>
            <p:cNvCxnSpPr/>
            <p:nvPr/>
          </p:nvCxnSpPr>
          <p:spPr>
            <a:xfrm>
              <a:off x="2488054" y="2744537"/>
              <a:ext cx="0" cy="44604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D141271C-2ED3-4F3E-881E-5E0D0085DB06}"/>
                </a:ext>
              </a:extLst>
            </p:cNvPr>
            <p:cNvSpPr/>
            <p:nvPr/>
          </p:nvSpPr>
          <p:spPr>
            <a:xfrm>
              <a:off x="2893562" y="3232803"/>
              <a:ext cx="479634" cy="5687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BD120246-31B7-4BE2-8983-37A01C0414B3}"/>
                </a:ext>
              </a:extLst>
            </p:cNvPr>
            <p:cNvCxnSpPr/>
            <p:nvPr/>
          </p:nvCxnSpPr>
          <p:spPr>
            <a:xfrm>
              <a:off x="3126273" y="2743701"/>
              <a:ext cx="0" cy="44604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2249240-01E3-442C-B498-F68737E57810}"/>
              </a:ext>
            </a:extLst>
          </p:cNvPr>
          <p:cNvGrpSpPr/>
          <p:nvPr/>
        </p:nvGrpSpPr>
        <p:grpSpPr>
          <a:xfrm>
            <a:off x="7175587" y="3392738"/>
            <a:ext cx="2395737" cy="1075901"/>
            <a:chOff x="977459" y="2743701"/>
            <a:chExt cx="2395737" cy="1075901"/>
          </a:xfrm>
        </p:grpSpPr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6719F8C9-C5B3-4C69-9989-CC665EC72720}"/>
                </a:ext>
              </a:extLst>
            </p:cNvPr>
            <p:cNvSpPr/>
            <p:nvPr/>
          </p:nvSpPr>
          <p:spPr>
            <a:xfrm>
              <a:off x="977459" y="3250890"/>
              <a:ext cx="479634" cy="5687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7FB500C1-05FF-4D08-8711-EB19C4B6A710}"/>
                </a:ext>
              </a:extLst>
            </p:cNvPr>
            <p:cNvCxnSpPr/>
            <p:nvPr/>
          </p:nvCxnSpPr>
          <p:spPr>
            <a:xfrm>
              <a:off x="1210170" y="2761788"/>
              <a:ext cx="0" cy="44604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04246FCD-AAFC-4C9A-AE1B-11D20E98AF5B}"/>
                </a:ext>
              </a:extLst>
            </p:cNvPr>
            <p:cNvSpPr/>
            <p:nvPr/>
          </p:nvSpPr>
          <p:spPr>
            <a:xfrm>
              <a:off x="1616401" y="3250890"/>
              <a:ext cx="479634" cy="5687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AEFBEBFF-167E-4370-88FA-F46FABEF0B7F}"/>
                </a:ext>
              </a:extLst>
            </p:cNvPr>
            <p:cNvCxnSpPr/>
            <p:nvPr/>
          </p:nvCxnSpPr>
          <p:spPr>
            <a:xfrm>
              <a:off x="1849112" y="2761788"/>
              <a:ext cx="0" cy="44604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39C40740-30C0-497F-A7E8-E3E77F8C2D54}"/>
                </a:ext>
              </a:extLst>
            </p:cNvPr>
            <p:cNvSpPr/>
            <p:nvPr/>
          </p:nvSpPr>
          <p:spPr>
            <a:xfrm>
              <a:off x="2255343" y="3233639"/>
              <a:ext cx="479634" cy="5687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4F806E04-D076-4DCA-B9A4-9A150A4BE251}"/>
                </a:ext>
              </a:extLst>
            </p:cNvPr>
            <p:cNvCxnSpPr/>
            <p:nvPr/>
          </p:nvCxnSpPr>
          <p:spPr>
            <a:xfrm>
              <a:off x="2488054" y="2744537"/>
              <a:ext cx="0" cy="44604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293E3649-B2E6-40B5-9D41-6E543C5A108C}"/>
                </a:ext>
              </a:extLst>
            </p:cNvPr>
            <p:cNvSpPr/>
            <p:nvPr/>
          </p:nvSpPr>
          <p:spPr>
            <a:xfrm>
              <a:off x="2893562" y="3232803"/>
              <a:ext cx="479634" cy="5687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06E4E3BF-07D5-46EE-B7C4-7E881DF2FD45}"/>
                </a:ext>
              </a:extLst>
            </p:cNvPr>
            <p:cNvCxnSpPr/>
            <p:nvPr/>
          </p:nvCxnSpPr>
          <p:spPr>
            <a:xfrm>
              <a:off x="3126273" y="2743701"/>
              <a:ext cx="0" cy="44604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EFC4B3B4-C914-4705-8EAB-CD28A2DB3B26}"/>
              </a:ext>
            </a:extLst>
          </p:cNvPr>
          <p:cNvSpPr txBox="1"/>
          <p:nvPr/>
        </p:nvSpPr>
        <p:spPr>
          <a:xfrm>
            <a:off x="1819516" y="4527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Qubit1 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123DA9-AD9C-40D6-BBB3-B3D34FDD5D37}"/>
              </a:ext>
            </a:extLst>
          </p:cNvPr>
          <p:cNvSpPr txBox="1"/>
          <p:nvPr/>
        </p:nvSpPr>
        <p:spPr>
          <a:xfrm>
            <a:off x="8867277" y="452450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Qubit12 </a:t>
            </a: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0AFAC2F4-439C-4921-A3E5-52E6BB37C14A}"/>
              </a:ext>
            </a:extLst>
          </p:cNvPr>
          <p:cNvGrpSpPr/>
          <p:nvPr/>
        </p:nvGrpSpPr>
        <p:grpSpPr>
          <a:xfrm>
            <a:off x="1923702" y="2322071"/>
            <a:ext cx="7833153" cy="497338"/>
            <a:chOff x="1923702" y="2322071"/>
            <a:chExt cx="7833153" cy="497338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599FFC85-01F4-4A5F-BBAF-7056D334AD59}"/>
                </a:ext>
              </a:extLst>
            </p:cNvPr>
            <p:cNvGrpSpPr/>
            <p:nvPr/>
          </p:nvGrpSpPr>
          <p:grpSpPr>
            <a:xfrm>
              <a:off x="1923702" y="2322071"/>
              <a:ext cx="5201788" cy="497338"/>
              <a:chOff x="1923702" y="2322071"/>
              <a:chExt cx="5201788" cy="497338"/>
            </a:xfrm>
          </p:grpSpPr>
          <p:sp>
            <p:nvSpPr>
              <p:cNvPr id="154" name="Left Brace 153">
                <a:extLst>
                  <a:ext uri="{FF2B5EF4-FFF2-40B4-BE49-F238E27FC236}">
                    <a16:creationId xmlns:a16="http://schemas.microsoft.com/office/drawing/2014/main" id="{918AE720-C812-437D-BBA8-6AA7041008CC}"/>
                  </a:ext>
                </a:extLst>
              </p:cNvPr>
              <p:cNvSpPr/>
              <p:nvPr/>
            </p:nvSpPr>
            <p:spPr>
              <a:xfrm rot="5400000">
                <a:off x="2966889" y="1287119"/>
                <a:ext cx="489103" cy="2575477"/>
              </a:xfrm>
              <a:prstGeom prst="leftBrace">
                <a:avLst>
                  <a:gd name="adj1" fmla="val 10458"/>
                  <a:gd name="adj2" fmla="val 50000"/>
                </a:avLst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Left Brace 156">
                <a:extLst>
                  <a:ext uri="{FF2B5EF4-FFF2-40B4-BE49-F238E27FC236}">
                    <a16:creationId xmlns:a16="http://schemas.microsoft.com/office/drawing/2014/main" id="{68C1F85D-8C86-44EA-A880-64153D6E3C62}"/>
                  </a:ext>
                </a:extLst>
              </p:cNvPr>
              <p:cNvSpPr/>
              <p:nvPr/>
            </p:nvSpPr>
            <p:spPr>
              <a:xfrm rot="5400000">
                <a:off x="5593200" y="1278884"/>
                <a:ext cx="489103" cy="2575477"/>
              </a:xfrm>
              <a:prstGeom prst="leftBrac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9" name="Left Brace 158">
              <a:extLst>
                <a:ext uri="{FF2B5EF4-FFF2-40B4-BE49-F238E27FC236}">
                  <a16:creationId xmlns:a16="http://schemas.microsoft.com/office/drawing/2014/main" id="{01D4264F-6FB5-4964-845F-C121C3374EDC}"/>
                </a:ext>
              </a:extLst>
            </p:cNvPr>
            <p:cNvSpPr/>
            <p:nvPr/>
          </p:nvSpPr>
          <p:spPr>
            <a:xfrm rot="5400000">
              <a:off x="8224565" y="1285963"/>
              <a:ext cx="489103" cy="2575477"/>
            </a:xfrm>
            <a:prstGeom prst="leftBrac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48D3C623-C29E-4AA3-A291-740B3379D7BB}"/>
              </a:ext>
            </a:extLst>
          </p:cNvPr>
          <p:cNvSpPr txBox="1"/>
          <p:nvPr/>
        </p:nvSpPr>
        <p:spPr>
          <a:xfrm>
            <a:off x="2501689" y="1855658"/>
            <a:ext cx="143180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Unit Cell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2A06F56E-8731-48F2-AB67-FF5F0F0E5CA6}"/>
              </a:ext>
            </a:extLst>
          </p:cNvPr>
          <p:cNvSpPr txBox="1"/>
          <p:nvPr/>
        </p:nvSpPr>
        <p:spPr>
          <a:xfrm>
            <a:off x="160583" y="2553365"/>
            <a:ext cx="13211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QECC </a:t>
            </a:r>
          </a:p>
          <a:p>
            <a:pPr algn="ctr"/>
            <a:r>
              <a:rPr lang="en-US" sz="2800" b="1" dirty="0"/>
              <a:t>µops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238670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1228173" cy="1143000"/>
          </a:xfrm>
        </p:spPr>
        <p:txBody>
          <a:bodyPr>
            <a:normAutofit/>
          </a:bodyPr>
          <a:lstStyle/>
          <a:p>
            <a:r>
              <a:rPr lang="en-US" sz="4400" dirty="0"/>
              <a:t>Unit-Cell Enables Constant Storage</a:t>
            </a:r>
          </a:p>
        </p:txBody>
      </p:sp>
      <p:sp>
        <p:nvSpPr>
          <p:cNvPr id="107" name="Rectangle: Rounded Corners 106"/>
          <p:cNvSpPr/>
          <p:nvPr/>
        </p:nvSpPr>
        <p:spPr>
          <a:xfrm>
            <a:off x="0" y="6292989"/>
            <a:ext cx="12192000" cy="548640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800" b="1" kern="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2800" b="1" kern="0" dirty="0">
                <a:solidFill>
                  <a:prstClr val="black"/>
                </a:solidFill>
              </a:rPr>
              <a:t>QECC instruction patterns are leveraged to minimize µcode capacity</a:t>
            </a:r>
            <a:endParaRPr lang="en-US" b="1" kern="0" dirty="0">
              <a:solidFill>
                <a:prstClr val="black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FEDC427-9BE7-4068-9AEF-65A67F3C1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746" y="1762896"/>
            <a:ext cx="7883611" cy="378940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471E76E-4B12-4F26-876F-74319DBF9537}"/>
              </a:ext>
            </a:extLst>
          </p:cNvPr>
          <p:cNvGrpSpPr/>
          <p:nvPr/>
        </p:nvGrpSpPr>
        <p:grpSpPr>
          <a:xfrm>
            <a:off x="2885649" y="2675475"/>
            <a:ext cx="6714579" cy="1344540"/>
            <a:chOff x="4659242" y="1658274"/>
            <a:chExt cx="4209133" cy="101976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9428793-DD86-4773-8FB2-0114C7047281}"/>
                </a:ext>
              </a:extLst>
            </p:cNvPr>
            <p:cNvCxnSpPr/>
            <p:nvPr/>
          </p:nvCxnSpPr>
          <p:spPr>
            <a:xfrm>
              <a:off x="4659242" y="2678034"/>
              <a:ext cx="4209133" cy="0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72161EA-D56A-4ED6-A924-B84AF777C209}"/>
                </a:ext>
              </a:extLst>
            </p:cNvPr>
            <p:cNvSpPr txBox="1"/>
            <p:nvPr/>
          </p:nvSpPr>
          <p:spPr>
            <a:xfrm>
              <a:off x="5878275" y="1658274"/>
              <a:ext cx="1771067" cy="49020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Capacity of state of the art JJ based Memory 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8E08BDF-ED67-4450-8C73-A4434B68098C}"/>
                </a:ext>
              </a:extLst>
            </p:cNvPr>
            <p:cNvCxnSpPr/>
            <p:nvPr/>
          </p:nvCxnSpPr>
          <p:spPr>
            <a:xfrm>
              <a:off x="6763808" y="2109134"/>
              <a:ext cx="0" cy="5689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6770D6E-5EEC-432C-9C2C-B2D7BF7D7D5F}"/>
              </a:ext>
            </a:extLst>
          </p:cNvPr>
          <p:cNvCxnSpPr/>
          <p:nvPr/>
        </p:nvCxnSpPr>
        <p:spPr>
          <a:xfrm>
            <a:off x="2869173" y="4324865"/>
            <a:ext cx="6714579" cy="0"/>
          </a:xfrm>
          <a:prstGeom prst="line">
            <a:avLst/>
          </a:prstGeom>
          <a:ln w="57150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57E0E-4040-479B-BE92-F6B4DEB17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AE2DB5-4517-4C79-AADE-245F3E0058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DD514A-754F-4C2D-9D33-2F8F97BD6AED}"/>
              </a:ext>
            </a:extLst>
          </p:cNvPr>
          <p:cNvCxnSpPr/>
          <p:nvPr/>
        </p:nvCxnSpPr>
        <p:spPr>
          <a:xfrm flipV="1">
            <a:off x="2869173" y="3175224"/>
            <a:ext cx="6672871" cy="1293341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25C283-E970-4C18-9D37-365FDC6A69F7}"/>
              </a:ext>
            </a:extLst>
          </p:cNvPr>
          <p:cNvCxnSpPr>
            <a:cxnSpLocks/>
          </p:cNvCxnSpPr>
          <p:nvPr/>
        </p:nvCxnSpPr>
        <p:spPr>
          <a:xfrm flipV="1">
            <a:off x="2869173" y="2873258"/>
            <a:ext cx="6672871" cy="1497024"/>
          </a:xfrm>
          <a:prstGeom prst="line">
            <a:avLst/>
          </a:prstGeom>
          <a:ln w="5715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2AEACD1-9500-4A41-AF58-D15D243AB162}"/>
              </a:ext>
            </a:extLst>
          </p:cNvPr>
          <p:cNvSpPr/>
          <p:nvPr/>
        </p:nvSpPr>
        <p:spPr>
          <a:xfrm>
            <a:off x="9010185" y="4040797"/>
            <a:ext cx="531859" cy="2594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D724C-B666-4111-A3C2-44AB8CB7873B}"/>
              </a:ext>
            </a:extLst>
          </p:cNvPr>
          <p:cNvSpPr txBox="1"/>
          <p:nvPr/>
        </p:nvSpPr>
        <p:spPr>
          <a:xfrm>
            <a:off x="7757077" y="4122597"/>
            <a:ext cx="91850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O(1)</a:t>
            </a:r>
          </a:p>
        </p:txBody>
      </p:sp>
    </p:spTree>
    <p:extLst>
      <p:ext uri="{BB962C8B-B14F-4D97-AF65-F5344CB8AC3E}">
        <p14:creationId xmlns:p14="http://schemas.microsoft.com/office/powerpoint/2010/main" val="37054988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Number of Qubits Serviced  </a:t>
            </a:r>
          </a:p>
        </p:txBody>
      </p:sp>
      <p:sp>
        <p:nvSpPr>
          <p:cNvPr id="107" name="Rectangle: Rounded Corners 106"/>
          <p:cNvSpPr/>
          <p:nvPr/>
        </p:nvSpPr>
        <p:spPr>
          <a:xfrm>
            <a:off x="0" y="6309360"/>
            <a:ext cx="12192000" cy="548640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prstClr val="black"/>
                </a:solidFill>
                <a:latin typeface="Calibri"/>
              </a:rPr>
              <a:t>Microcode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can service up to 2000 qubits with 4Kb of microcode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DB13F4-53E2-4AB0-B156-FD5B9B857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AE2DB5-4517-4C79-AADE-245F3E0058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6EA2E4-9B30-4EA0-B41E-278FFB1F6110}"/>
              </a:ext>
            </a:extLst>
          </p:cNvPr>
          <p:cNvGrpSpPr/>
          <p:nvPr/>
        </p:nvGrpSpPr>
        <p:grpSpPr>
          <a:xfrm>
            <a:off x="3977268" y="1879059"/>
            <a:ext cx="4571877" cy="4030522"/>
            <a:chOff x="3995074" y="1988538"/>
            <a:chExt cx="3397039" cy="306849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EBD703E-10AE-4717-8361-E410B82D7D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9514"/>
            <a:stretch/>
          </p:blipFill>
          <p:spPr>
            <a:xfrm>
              <a:off x="3995074" y="1988538"/>
              <a:ext cx="3397039" cy="3068490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B14321B-6B80-44CC-B50E-730A0143F481}"/>
                </a:ext>
              </a:extLst>
            </p:cNvPr>
            <p:cNvCxnSpPr/>
            <p:nvPr/>
          </p:nvCxnSpPr>
          <p:spPr>
            <a:xfrm>
              <a:off x="7392113" y="2392822"/>
              <a:ext cx="0" cy="218772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C20C94A-C0BB-4E10-A401-8148972F193A}"/>
              </a:ext>
            </a:extLst>
          </p:cNvPr>
          <p:cNvSpPr txBox="1"/>
          <p:nvPr/>
        </p:nvSpPr>
        <p:spPr>
          <a:xfrm>
            <a:off x="5552992" y="4523179"/>
            <a:ext cx="78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E0172-0DBE-434E-87B5-503E8865FE73}"/>
              </a:ext>
            </a:extLst>
          </p:cNvPr>
          <p:cNvSpPr txBox="1"/>
          <p:nvPr/>
        </p:nvSpPr>
        <p:spPr>
          <a:xfrm>
            <a:off x="6269834" y="4063020"/>
            <a:ext cx="78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FIFO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1C599C-2B62-440A-8C7F-F86B097F4743}"/>
              </a:ext>
            </a:extLst>
          </p:cNvPr>
          <p:cNvSpPr txBox="1"/>
          <p:nvPr/>
        </p:nvSpPr>
        <p:spPr>
          <a:xfrm>
            <a:off x="7076870" y="3523737"/>
            <a:ext cx="781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UNIT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CELL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69DD73-F1B8-4121-9AC4-BC52CA97FFCD}"/>
              </a:ext>
            </a:extLst>
          </p:cNvPr>
          <p:cNvSpPr/>
          <p:nvPr/>
        </p:nvSpPr>
        <p:spPr>
          <a:xfrm>
            <a:off x="6263206" y="1739592"/>
            <a:ext cx="2058202" cy="426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59D9DD-95D5-45B4-BCDB-CFE70863D5FE}"/>
              </a:ext>
            </a:extLst>
          </p:cNvPr>
          <p:cNvSpPr/>
          <p:nvPr/>
        </p:nvSpPr>
        <p:spPr>
          <a:xfrm>
            <a:off x="7054568" y="2938293"/>
            <a:ext cx="873949" cy="2367722"/>
          </a:xfrm>
          <a:prstGeom prst="rect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UNIT</a:t>
            </a:r>
          </a:p>
          <a:p>
            <a:pPr algn="ctr"/>
            <a:r>
              <a:rPr lang="en-US" sz="2000" b="1" dirty="0"/>
              <a:t>CELL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0AF01E-C634-49D7-AFA8-6D1F4F45DEA2}"/>
              </a:ext>
            </a:extLst>
          </p:cNvPr>
          <p:cNvSpPr txBox="1"/>
          <p:nvPr/>
        </p:nvSpPr>
        <p:spPr>
          <a:xfrm>
            <a:off x="5274527" y="5472387"/>
            <a:ext cx="3163045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For 4Kb Memory Budget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9C73BD-EEEF-4EE2-885C-D4BD091793E6}"/>
              </a:ext>
            </a:extLst>
          </p:cNvPr>
          <p:cNvSpPr txBox="1"/>
          <p:nvPr/>
        </p:nvSpPr>
        <p:spPr>
          <a:xfrm>
            <a:off x="7076870" y="2397062"/>
            <a:ext cx="877448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90x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57058694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280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Evaluations</a:t>
            </a:r>
          </a:p>
        </p:txBody>
      </p:sp>
      <p:sp>
        <p:nvSpPr>
          <p:cNvPr id="107" name="Rectangle: Rounded Corners 106"/>
          <p:cNvSpPr/>
          <p:nvPr/>
        </p:nvSpPr>
        <p:spPr>
          <a:xfrm>
            <a:off x="0" y="6147849"/>
            <a:ext cx="12192000" cy="710151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reduces global bandwidth demand by seven orders of magnitude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E3EDE56-6E57-45DD-85A9-D28AD253B61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018270" y="1810324"/>
          <a:ext cx="10173729" cy="433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4F20737F-033D-4FE3-BC4D-848CDB865B41}"/>
              </a:ext>
            </a:extLst>
          </p:cNvPr>
          <p:cNvGrpSpPr/>
          <p:nvPr/>
        </p:nvGrpSpPr>
        <p:grpSpPr>
          <a:xfrm>
            <a:off x="772597" y="1666262"/>
            <a:ext cx="11477069" cy="3958325"/>
            <a:chOff x="6783686" y="2039479"/>
            <a:chExt cx="3494387" cy="2574939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4BEB18B-1343-4A42-8404-0737E37506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57949" y="2039479"/>
              <a:ext cx="0" cy="257493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46CF9BB-2259-472D-B89F-16935FDEA296}"/>
                </a:ext>
              </a:extLst>
            </p:cNvPr>
            <p:cNvSpPr txBox="1"/>
            <p:nvPr/>
          </p:nvSpPr>
          <p:spPr>
            <a:xfrm rot="16200000">
              <a:off x="5792756" y="3200443"/>
              <a:ext cx="2234871" cy="2530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Reduction in Global </a:t>
              </a:r>
            </a:p>
            <a:p>
              <a:pPr algn="ctr"/>
              <a:r>
                <a:rPr lang="en-US" sz="2400" dirty="0"/>
                <a:t>Instruction BW Demand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0DE1176-960A-4572-B26F-65590DB5D4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57949" y="4580801"/>
              <a:ext cx="3020124" cy="3361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C45D8C37-D799-4252-A829-9B49B9D276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78"/>
          <a:stretch/>
        </p:blipFill>
        <p:spPr>
          <a:xfrm>
            <a:off x="1777506" y="1878228"/>
            <a:ext cx="503345" cy="377931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B6C5398-F50C-4D17-B66F-A2EC28B99151}"/>
              </a:ext>
            </a:extLst>
          </p:cNvPr>
          <p:cNvSpPr txBox="1"/>
          <p:nvPr/>
        </p:nvSpPr>
        <p:spPr>
          <a:xfrm>
            <a:off x="10949967" y="2547265"/>
            <a:ext cx="918841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10</a:t>
            </a:r>
            <a:r>
              <a:rPr lang="en-US" sz="2800" b="1" baseline="30000" dirty="0"/>
              <a:t>7</a:t>
            </a:r>
            <a:r>
              <a:rPr lang="en-US" sz="2800" b="1" dirty="0"/>
              <a:t>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F49EB-BFF3-45B5-9381-4B538C561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AE2DB5-4517-4C79-AADE-245F3E0058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552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ots Q">
            <a:hlinkClick r:id="" action="ppaction://media"/>
            <a:extLst>
              <a:ext uri="{FF2B5EF4-FFF2-40B4-BE49-F238E27FC236}">
                <a16:creationId xmlns:a16="http://schemas.microsoft.com/office/drawing/2014/main" id="{30D4BF11-2F8C-43DF-9A79-F9AA4F2BE7F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5999" y="1804086"/>
            <a:ext cx="5601100" cy="4094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15809"/>
            <a:ext cx="10608467" cy="1143000"/>
          </a:xfrm>
        </p:spPr>
        <p:txBody>
          <a:bodyPr>
            <a:noAutofit/>
          </a:bodyPr>
          <a:lstStyle/>
          <a:p>
            <a:r>
              <a:rPr lang="en-US" sz="4400" dirty="0"/>
              <a:t>Quantum Bits: Background </a:t>
            </a:r>
          </a:p>
        </p:txBody>
      </p:sp>
      <p:sp>
        <p:nvSpPr>
          <p:cNvPr id="51" name="Rectangle: Rounded Corners 50"/>
          <p:cNvSpPr/>
          <p:nvPr/>
        </p:nvSpPr>
        <p:spPr>
          <a:xfrm>
            <a:off x="-1" y="6309360"/>
            <a:ext cx="12192000" cy="548640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Quantum computer use quantum bits (qubits) to encode the information.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919BD2-1531-41CA-925B-9DFA33EB04B0}"/>
              </a:ext>
            </a:extLst>
          </p:cNvPr>
          <p:cNvSpPr txBox="1"/>
          <p:nvPr/>
        </p:nvSpPr>
        <p:spPr>
          <a:xfrm>
            <a:off x="8118191" y="3600621"/>
            <a:ext cx="1441420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Classical Bit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725721-7E4B-4DF5-8901-CE4A35687FE7}"/>
              </a:ext>
            </a:extLst>
          </p:cNvPr>
          <p:cNvSpPr txBox="1"/>
          <p:nvPr/>
        </p:nvSpPr>
        <p:spPr>
          <a:xfrm>
            <a:off x="8083371" y="3582760"/>
            <a:ext cx="1467068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Quantum Bit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C773D0B3-9831-4084-B090-743F47B0A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AE2DB5-4517-4C79-AADE-245F3E00587B}" type="slidenum">
              <a:rPr lang="en-US" sz="2400" smtClean="0"/>
              <a:t>3</a:t>
            </a:fld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CE7699-26A7-431A-ADD3-B00FF5BCF204}"/>
              </a:ext>
            </a:extLst>
          </p:cNvPr>
          <p:cNvSpPr txBox="1"/>
          <p:nvPr/>
        </p:nvSpPr>
        <p:spPr>
          <a:xfrm>
            <a:off x="141154" y="2213154"/>
            <a:ext cx="496630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State of a </a:t>
            </a:r>
            <a:r>
              <a:rPr lang="en-US" sz="2800" i="1" dirty="0"/>
              <a:t>Classical Bit</a:t>
            </a:r>
            <a:r>
              <a:rPr lang="en-US" sz="2800" dirty="0"/>
              <a:t> </a:t>
            </a:r>
          </a:p>
          <a:p>
            <a:r>
              <a:rPr lang="en-US" sz="2800" dirty="0">
                <a:sym typeface="Wingdings" panose="05000000000000000000" pitchFamily="2" charset="2"/>
              </a:rPr>
              <a:t> 1 or 0 two points on sphere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sym typeface="Wingdings" panose="05000000000000000000" pitchFamily="2" charset="2"/>
            </a:endParaRPr>
          </a:p>
          <a:p>
            <a:endParaRPr lang="en-US" sz="2800" dirty="0"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ym typeface="Wingdings" panose="05000000000000000000" pitchFamily="2" charset="2"/>
              </a:rPr>
              <a:t>State of a </a:t>
            </a:r>
            <a:r>
              <a:rPr lang="en-US" sz="2800" i="1" dirty="0">
                <a:sym typeface="Wingdings" panose="05000000000000000000" pitchFamily="2" charset="2"/>
              </a:rPr>
              <a:t>Quantum Bit 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2800" dirty="0">
                <a:sym typeface="Wingdings" panose="05000000000000000000" pitchFamily="2" charset="2"/>
              </a:rPr>
              <a:t>Any point on the sphere</a:t>
            </a:r>
          </a:p>
        </p:txBody>
      </p:sp>
    </p:spTree>
    <p:extLst>
      <p:ext uri="{BB962C8B-B14F-4D97-AF65-F5344CB8AC3E}">
        <p14:creationId xmlns:p14="http://schemas.microsoft.com/office/powerpoint/2010/main" val="9795141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E29A34-8E7C-4B31-8649-5551E7736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4034" y="959005"/>
            <a:ext cx="646386" cy="436529"/>
          </a:xfrm>
        </p:spPr>
        <p:txBody>
          <a:bodyPr/>
          <a:lstStyle/>
          <a:p>
            <a:fld id="{52AE2DB5-4517-4C79-AADE-245F3E0058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776C243-E911-45B6-99A2-EA4CC7C16797}"/>
              </a:ext>
            </a:extLst>
          </p:cNvPr>
          <p:cNvGrpSpPr/>
          <p:nvPr/>
        </p:nvGrpSpPr>
        <p:grpSpPr>
          <a:xfrm>
            <a:off x="5362804" y="2928766"/>
            <a:ext cx="4673391" cy="902041"/>
            <a:chOff x="5184385" y="1969761"/>
            <a:chExt cx="4673391" cy="902041"/>
          </a:xfrm>
        </p:grpSpPr>
        <p:pic>
          <p:nvPicPr>
            <p:cNvPr id="12" name="Picture 2" descr="Image result for Tick Mark">
              <a:extLst>
                <a:ext uri="{FF2B5EF4-FFF2-40B4-BE49-F238E27FC236}">
                  <a16:creationId xmlns:a16="http://schemas.microsoft.com/office/drawing/2014/main" id="{64BE521D-AFD2-4C7F-AF0A-5A5139E5E0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385" y="1984561"/>
              <a:ext cx="875377" cy="872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Image result for cancel mark png">
              <a:extLst>
                <a:ext uri="{FF2B5EF4-FFF2-40B4-BE49-F238E27FC236}">
                  <a16:creationId xmlns:a16="http://schemas.microsoft.com/office/drawing/2014/main" id="{85A97922-F3ED-40EF-90F7-6E27BB0F41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0475" y="1969761"/>
              <a:ext cx="1017301" cy="902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C862D5E-6602-4E6C-A181-E6FF4E0A9000}"/>
              </a:ext>
            </a:extLst>
          </p:cNvPr>
          <p:cNvGrpSpPr/>
          <p:nvPr/>
        </p:nvGrpSpPr>
        <p:grpSpPr>
          <a:xfrm>
            <a:off x="170368" y="1985944"/>
            <a:ext cx="10946225" cy="3242487"/>
            <a:chOff x="-8051" y="1026939"/>
            <a:chExt cx="10946225" cy="324248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9FBF3F-91E0-43FC-B68A-9AD7170D538D}"/>
                </a:ext>
              </a:extLst>
            </p:cNvPr>
            <p:cNvSpPr txBox="1"/>
            <p:nvPr/>
          </p:nvSpPr>
          <p:spPr>
            <a:xfrm>
              <a:off x="4033024" y="1026939"/>
              <a:ext cx="317809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Programmability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C6EAAB-37D1-4D2F-9102-CF57A2D14FE6}"/>
                </a:ext>
              </a:extLst>
            </p:cNvPr>
            <p:cNvSpPr txBox="1"/>
            <p:nvPr/>
          </p:nvSpPr>
          <p:spPr>
            <a:xfrm>
              <a:off x="7760076" y="1040521"/>
              <a:ext cx="317809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BW Efficiency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DF1153-9F24-4E5D-96D9-68C46647F8AE}"/>
                </a:ext>
              </a:extLst>
            </p:cNvPr>
            <p:cNvSpPr txBox="1"/>
            <p:nvPr/>
          </p:nvSpPr>
          <p:spPr>
            <a:xfrm>
              <a:off x="-8051" y="1943728"/>
              <a:ext cx="3575826" cy="9541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Software-Managed QECC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99FF45-9E74-4CE4-ABEF-89AD24FE43F5}"/>
                </a:ext>
              </a:extLst>
            </p:cNvPr>
            <p:cNvSpPr txBox="1"/>
            <p:nvPr/>
          </p:nvSpPr>
          <p:spPr>
            <a:xfrm>
              <a:off x="0" y="3315319"/>
              <a:ext cx="3575826" cy="9541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Hardcoded</a:t>
              </a:r>
            </a:p>
            <a:p>
              <a:pPr algn="ctr"/>
              <a:r>
                <a:rPr lang="en-US" sz="2800" b="1" dirty="0"/>
                <a:t>QECC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BC39F44-1964-4083-943F-F50F9CF2CCC6}"/>
              </a:ext>
            </a:extLst>
          </p:cNvPr>
          <p:cNvGrpSpPr/>
          <p:nvPr/>
        </p:nvGrpSpPr>
        <p:grpSpPr>
          <a:xfrm>
            <a:off x="5291842" y="4121941"/>
            <a:ext cx="4673391" cy="902041"/>
            <a:chOff x="5113423" y="3162936"/>
            <a:chExt cx="4673391" cy="902041"/>
          </a:xfrm>
        </p:grpSpPr>
        <p:pic>
          <p:nvPicPr>
            <p:cNvPr id="24" name="Picture 2" descr="Image result for Tick Mark">
              <a:extLst>
                <a:ext uri="{FF2B5EF4-FFF2-40B4-BE49-F238E27FC236}">
                  <a16:creationId xmlns:a16="http://schemas.microsoft.com/office/drawing/2014/main" id="{2DDA6FA6-4F22-4C22-BB08-66F3846195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1437" y="3177736"/>
              <a:ext cx="875377" cy="872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Image result for cancel mark png">
              <a:extLst>
                <a:ext uri="{FF2B5EF4-FFF2-40B4-BE49-F238E27FC236}">
                  <a16:creationId xmlns:a16="http://schemas.microsoft.com/office/drawing/2014/main" id="{66C02447-9398-4675-AA1A-355EA9B1FC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423" y="3162936"/>
              <a:ext cx="1017301" cy="902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F37A1A7-095B-42E5-9A3B-9366F9B02590}"/>
              </a:ext>
            </a:extLst>
          </p:cNvPr>
          <p:cNvSpPr txBox="1"/>
          <p:nvPr/>
        </p:nvSpPr>
        <p:spPr>
          <a:xfrm>
            <a:off x="170367" y="5664168"/>
            <a:ext cx="357582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QuEST</a:t>
            </a:r>
            <a:r>
              <a:rPr lang="en-US" sz="2800" b="1" dirty="0"/>
              <a:t> (µcode)</a:t>
            </a:r>
          </a:p>
        </p:txBody>
      </p:sp>
      <p:pic>
        <p:nvPicPr>
          <p:cNvPr id="22" name="Picture 2" descr="Image result for Tick Mark">
            <a:extLst>
              <a:ext uri="{FF2B5EF4-FFF2-40B4-BE49-F238E27FC236}">
                <a16:creationId xmlns:a16="http://schemas.microsoft.com/office/drawing/2014/main" id="{B309B5FC-75A6-4757-B533-47E2B32B3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842" y="5398578"/>
            <a:ext cx="875377" cy="8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mage result for Tick Mark">
            <a:extLst>
              <a:ext uri="{FF2B5EF4-FFF2-40B4-BE49-F238E27FC236}">
                <a16:creationId xmlns:a16="http://schemas.microsoft.com/office/drawing/2014/main" id="{D6D79579-D265-4979-88DB-787D3D2CD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818" y="5364088"/>
            <a:ext cx="875377" cy="8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43D8842A-B9FA-46D4-B518-CCC4A3527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1280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055168254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Conclusion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1616847"/>
            <a:ext cx="12192000" cy="5088753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/>
              <a:t> Software managed QECC leads to impractical instruction bandwidth demands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32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/>
              <a:t> We propose to manage QECC using programable microcode for taming the instruction bandwidth demand 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32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/>
              <a:t>We leverage the  locality in QECC to enable scalable </a:t>
            </a:r>
            <a:r>
              <a:rPr lang="en-US" sz="2800" dirty="0" err="1"/>
              <a:t>microcodes</a:t>
            </a:r>
            <a:r>
              <a:rPr lang="en-US" sz="2800" dirty="0"/>
              <a:t>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28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/>
              <a:t> Need of thinking dynamic-static, hardware-software abstractions for quantum control processor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EBBDA-AE04-4427-BD67-F324CD16F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AE2DB5-4517-4C79-AADE-245F3E0058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49381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128000" cy="1143000"/>
          </a:xfrm>
        </p:spPr>
        <p:txBody>
          <a:bodyPr/>
          <a:lstStyle/>
          <a:p>
            <a:r>
              <a:rPr lang="en-US" sz="4800" dirty="0"/>
              <a:t>Questions?</a:t>
            </a:r>
            <a:endParaRPr lang="en-US" dirty="0"/>
          </a:p>
        </p:txBody>
      </p:sp>
      <p:pic>
        <p:nvPicPr>
          <p:cNvPr id="2050" name="Picture 2" descr="Image result for QUantum computing jok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372" y="2271526"/>
            <a:ext cx="7464079" cy="232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5B1FE-FEE5-469A-A613-C41871855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AE2DB5-4517-4C79-AADE-245F3E00587B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7199F6-51FB-4D8C-AE2C-C64D9C873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922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3083152"/>
            <a:ext cx="81280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Backup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9E78F-ABFD-44CE-894E-3D6432B5FCE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57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ots">
            <a:hlinkClick r:id="" action="ppaction://media"/>
            <a:extLst>
              <a:ext uri="{FF2B5EF4-FFF2-40B4-BE49-F238E27FC236}">
                <a16:creationId xmlns:a16="http://schemas.microsoft.com/office/drawing/2014/main" id="{A782E605-6A3F-4677-A898-A7A4A178C96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5999" y="1752937"/>
            <a:ext cx="5873931" cy="4293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15809"/>
            <a:ext cx="10608467" cy="1143000"/>
          </a:xfrm>
        </p:spPr>
        <p:txBody>
          <a:bodyPr>
            <a:noAutofit/>
          </a:bodyPr>
          <a:lstStyle/>
          <a:p>
            <a:r>
              <a:rPr lang="en-US" sz="4400" dirty="0"/>
              <a:t>Quantum Instruction: Background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CE7699-26A7-431A-ADD3-B00FF5BCF204}"/>
              </a:ext>
            </a:extLst>
          </p:cNvPr>
          <p:cNvSpPr txBox="1"/>
          <p:nvPr/>
        </p:nvSpPr>
        <p:spPr>
          <a:xfrm>
            <a:off x="420306" y="2011427"/>
            <a:ext cx="5393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ym typeface="Wingdings" panose="05000000000000000000" pitchFamily="2" charset="2"/>
              </a:rPr>
              <a:t>Quantum Instructions manipulate the state of qubit</a:t>
            </a:r>
            <a:endParaRPr lang="en-US" sz="2800" i="1" dirty="0"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2800" dirty="0">
                <a:sym typeface="Wingdings" panose="05000000000000000000" pitchFamily="2" charset="2"/>
              </a:rPr>
              <a:t>By rotating state vector in the Hilbert space  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en-US" sz="2800" dirty="0"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en-US" sz="2800" dirty="0">
              <a:sym typeface="Wingdings" panose="05000000000000000000" pitchFamily="2" charset="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725721-7E4B-4DF5-8901-CE4A35687FE7}"/>
              </a:ext>
            </a:extLst>
          </p:cNvPr>
          <p:cNvSpPr txBox="1"/>
          <p:nvPr/>
        </p:nvSpPr>
        <p:spPr>
          <a:xfrm>
            <a:off x="6096000" y="1752938"/>
            <a:ext cx="2262158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Quantum Instruction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F79917-09B3-4D3B-99D7-908B10BA56DF}"/>
              </a:ext>
            </a:extLst>
          </p:cNvPr>
          <p:cNvSpPr/>
          <p:nvPr/>
        </p:nvSpPr>
        <p:spPr>
          <a:xfrm>
            <a:off x="549959" y="2977275"/>
            <a:ext cx="5134333" cy="8440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58AF3-15D9-4D5A-8E6F-DD1FEE7ED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AE2DB5-4517-4C79-AADE-245F3E0058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831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09"/>
            <a:ext cx="12072257" cy="1143000"/>
          </a:xfrm>
        </p:spPr>
        <p:txBody>
          <a:bodyPr>
            <a:noAutofit/>
          </a:bodyPr>
          <a:lstStyle/>
          <a:p>
            <a:r>
              <a:rPr lang="en-US" sz="4400" dirty="0"/>
              <a:t>Organization of Quantum Computer</a:t>
            </a:r>
          </a:p>
        </p:txBody>
      </p:sp>
      <p:sp>
        <p:nvSpPr>
          <p:cNvPr id="51" name="Rectangle: Rounded Corners 50"/>
          <p:cNvSpPr/>
          <p:nvPr/>
        </p:nvSpPr>
        <p:spPr>
          <a:xfrm>
            <a:off x="0" y="6296871"/>
            <a:ext cx="12192000" cy="548640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Control Processor -- Interface between Qubits &amp; Programmer</a:t>
            </a:r>
          </a:p>
        </p:txBody>
      </p:sp>
      <p:sp>
        <p:nvSpPr>
          <p:cNvPr id="428" name="Slide Number Placeholder 427">
            <a:extLst>
              <a:ext uri="{FF2B5EF4-FFF2-40B4-BE49-F238E27FC236}">
                <a16:creationId xmlns:a16="http://schemas.microsoft.com/office/drawing/2014/main" id="{625EBFF2-26E9-4B62-B41A-411FA8F99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AE2DB5-4517-4C79-AADE-245F3E00587B}" type="slidenum">
              <a:rPr lang="en-US" smtClean="0"/>
              <a:t>5</a:t>
            </a:fld>
            <a:endParaRPr lang="en-US" dirty="0"/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080C94D6-65EA-40CF-B356-AE306788F33A}"/>
              </a:ext>
            </a:extLst>
          </p:cNvPr>
          <p:cNvSpPr txBox="1"/>
          <p:nvPr/>
        </p:nvSpPr>
        <p:spPr>
          <a:xfrm>
            <a:off x="4315412" y="5396898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Quantum Computer</a:t>
            </a:r>
          </a:p>
        </p:txBody>
      </p:sp>
      <p:sp>
        <p:nvSpPr>
          <p:cNvPr id="431" name="Rectangle 430">
            <a:extLst>
              <a:ext uri="{FF2B5EF4-FFF2-40B4-BE49-F238E27FC236}">
                <a16:creationId xmlns:a16="http://schemas.microsoft.com/office/drawing/2014/main" id="{C0028222-39D2-4FE6-A87A-C82B933DB494}"/>
              </a:ext>
            </a:extLst>
          </p:cNvPr>
          <p:cNvSpPr/>
          <p:nvPr/>
        </p:nvSpPr>
        <p:spPr>
          <a:xfrm>
            <a:off x="4744532" y="3300813"/>
            <a:ext cx="2729446" cy="112547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Control Processor</a:t>
            </a:r>
          </a:p>
        </p:txBody>
      </p:sp>
      <p:sp>
        <p:nvSpPr>
          <p:cNvPr id="432" name="Rectangle 431">
            <a:extLst>
              <a:ext uri="{FF2B5EF4-FFF2-40B4-BE49-F238E27FC236}">
                <a16:creationId xmlns:a16="http://schemas.microsoft.com/office/drawing/2014/main" id="{EE80DB11-64EC-43FA-9720-F206AB0C17BB}"/>
              </a:ext>
            </a:extLst>
          </p:cNvPr>
          <p:cNvSpPr/>
          <p:nvPr/>
        </p:nvSpPr>
        <p:spPr>
          <a:xfrm>
            <a:off x="4984425" y="4712424"/>
            <a:ext cx="2249661" cy="489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Qubits</a:t>
            </a:r>
            <a:endParaRPr lang="en-US" dirty="0"/>
          </a:p>
        </p:txBody>
      </p: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8348195E-9D9E-4230-B03C-AB8A46B06781}"/>
              </a:ext>
            </a:extLst>
          </p:cNvPr>
          <p:cNvGrpSpPr/>
          <p:nvPr/>
        </p:nvGrpSpPr>
        <p:grpSpPr>
          <a:xfrm>
            <a:off x="5349994" y="4449110"/>
            <a:ext cx="1518521" cy="244880"/>
            <a:chOff x="4956194" y="4615164"/>
            <a:chExt cx="1334985" cy="236793"/>
          </a:xfrm>
        </p:grpSpPr>
        <p:cxnSp>
          <p:nvCxnSpPr>
            <p:cNvPr id="441" name="Straight Arrow Connector 440">
              <a:extLst>
                <a:ext uri="{FF2B5EF4-FFF2-40B4-BE49-F238E27FC236}">
                  <a16:creationId xmlns:a16="http://schemas.microsoft.com/office/drawing/2014/main" id="{0B490057-5532-483D-9132-B1E678BB9BFF}"/>
                </a:ext>
              </a:extLst>
            </p:cNvPr>
            <p:cNvCxnSpPr/>
            <p:nvPr/>
          </p:nvCxnSpPr>
          <p:spPr>
            <a:xfrm>
              <a:off x="6111383" y="4615164"/>
              <a:ext cx="0" cy="2367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Arrow Connector 441">
              <a:extLst>
                <a:ext uri="{FF2B5EF4-FFF2-40B4-BE49-F238E27FC236}">
                  <a16:creationId xmlns:a16="http://schemas.microsoft.com/office/drawing/2014/main" id="{9A03BC7A-7602-4ED9-A08C-8B6E2CB89541}"/>
                </a:ext>
              </a:extLst>
            </p:cNvPr>
            <p:cNvCxnSpPr/>
            <p:nvPr/>
          </p:nvCxnSpPr>
          <p:spPr>
            <a:xfrm>
              <a:off x="6291179" y="4615164"/>
              <a:ext cx="0" cy="2367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Arrow Connector 442">
              <a:extLst>
                <a:ext uri="{FF2B5EF4-FFF2-40B4-BE49-F238E27FC236}">
                  <a16:creationId xmlns:a16="http://schemas.microsoft.com/office/drawing/2014/main" id="{F5D5A671-0C0B-47BE-8A31-6B4AA992723B}"/>
                </a:ext>
              </a:extLst>
            </p:cNvPr>
            <p:cNvCxnSpPr/>
            <p:nvPr/>
          </p:nvCxnSpPr>
          <p:spPr>
            <a:xfrm>
              <a:off x="5758533" y="4615164"/>
              <a:ext cx="0" cy="2367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Arrow Connector 443">
              <a:extLst>
                <a:ext uri="{FF2B5EF4-FFF2-40B4-BE49-F238E27FC236}">
                  <a16:creationId xmlns:a16="http://schemas.microsoft.com/office/drawing/2014/main" id="{A53A43C9-3ABD-43DF-9545-E3CF8D9C270B}"/>
                </a:ext>
              </a:extLst>
            </p:cNvPr>
            <p:cNvCxnSpPr/>
            <p:nvPr/>
          </p:nvCxnSpPr>
          <p:spPr>
            <a:xfrm>
              <a:off x="5938329" y="4615164"/>
              <a:ext cx="0" cy="2367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Arrow Connector 444">
              <a:extLst>
                <a:ext uri="{FF2B5EF4-FFF2-40B4-BE49-F238E27FC236}">
                  <a16:creationId xmlns:a16="http://schemas.microsoft.com/office/drawing/2014/main" id="{ACEB14DE-12AF-4834-BC07-67AD6803604A}"/>
                </a:ext>
              </a:extLst>
            </p:cNvPr>
            <p:cNvCxnSpPr/>
            <p:nvPr/>
          </p:nvCxnSpPr>
          <p:spPr>
            <a:xfrm>
              <a:off x="5309044" y="4615164"/>
              <a:ext cx="0" cy="2367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>
              <a:extLst>
                <a:ext uri="{FF2B5EF4-FFF2-40B4-BE49-F238E27FC236}">
                  <a16:creationId xmlns:a16="http://schemas.microsoft.com/office/drawing/2014/main" id="{EABD687C-76FC-4DFB-AEA2-AF210F7AB711}"/>
                </a:ext>
              </a:extLst>
            </p:cNvPr>
            <p:cNvCxnSpPr/>
            <p:nvPr/>
          </p:nvCxnSpPr>
          <p:spPr>
            <a:xfrm>
              <a:off x="5488839" y="4615164"/>
              <a:ext cx="0" cy="2367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Arrow Connector 446">
              <a:extLst>
                <a:ext uri="{FF2B5EF4-FFF2-40B4-BE49-F238E27FC236}">
                  <a16:creationId xmlns:a16="http://schemas.microsoft.com/office/drawing/2014/main" id="{43B6DD50-5695-4658-8B88-DE0C4977760D}"/>
                </a:ext>
              </a:extLst>
            </p:cNvPr>
            <p:cNvCxnSpPr/>
            <p:nvPr/>
          </p:nvCxnSpPr>
          <p:spPr>
            <a:xfrm>
              <a:off x="4956194" y="4615164"/>
              <a:ext cx="0" cy="2367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Arrow Connector 447">
              <a:extLst>
                <a:ext uri="{FF2B5EF4-FFF2-40B4-BE49-F238E27FC236}">
                  <a16:creationId xmlns:a16="http://schemas.microsoft.com/office/drawing/2014/main" id="{4965E161-7480-4278-80AB-79954AF202B5}"/>
                </a:ext>
              </a:extLst>
            </p:cNvPr>
            <p:cNvCxnSpPr/>
            <p:nvPr/>
          </p:nvCxnSpPr>
          <p:spPr>
            <a:xfrm>
              <a:off x="5135990" y="4615164"/>
              <a:ext cx="0" cy="2367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6" name="Picture 435">
            <a:extLst>
              <a:ext uri="{FF2B5EF4-FFF2-40B4-BE49-F238E27FC236}">
                <a16:creationId xmlns:a16="http://schemas.microsoft.com/office/drawing/2014/main" id="{14168899-DDC6-4B76-815E-A24DE30FE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509" y="1929355"/>
            <a:ext cx="1184926" cy="823459"/>
          </a:xfrm>
          <a:prstGeom prst="rect">
            <a:avLst/>
          </a:prstGeom>
        </p:spPr>
      </p:pic>
      <p:pic>
        <p:nvPicPr>
          <p:cNvPr id="437" name="Picture 2" descr="Related image">
            <a:extLst>
              <a:ext uri="{FF2B5EF4-FFF2-40B4-BE49-F238E27FC236}">
                <a16:creationId xmlns:a16="http://schemas.microsoft.com/office/drawing/2014/main" id="{BD892922-50E6-4395-97F7-1C89869BB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54" y="1784814"/>
            <a:ext cx="1306675" cy="109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8" name="Straight Arrow Connector 437">
            <a:extLst>
              <a:ext uri="{FF2B5EF4-FFF2-40B4-BE49-F238E27FC236}">
                <a16:creationId xmlns:a16="http://schemas.microsoft.com/office/drawing/2014/main" id="{45167EA6-9E85-4FCE-BFDD-07E53E7C68AB}"/>
              </a:ext>
            </a:extLst>
          </p:cNvPr>
          <p:cNvCxnSpPr>
            <a:cxnSpLocks/>
          </p:cNvCxnSpPr>
          <p:nvPr/>
        </p:nvCxnSpPr>
        <p:spPr>
          <a:xfrm>
            <a:off x="4955114" y="2388903"/>
            <a:ext cx="59939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" name="Arrow: Up-Down 439">
            <a:extLst>
              <a:ext uri="{FF2B5EF4-FFF2-40B4-BE49-F238E27FC236}">
                <a16:creationId xmlns:a16="http://schemas.microsoft.com/office/drawing/2014/main" id="{245894ED-77F9-489B-980E-57742FE9902D}"/>
              </a:ext>
            </a:extLst>
          </p:cNvPr>
          <p:cNvSpPr/>
          <p:nvPr/>
        </p:nvSpPr>
        <p:spPr>
          <a:xfrm>
            <a:off x="5910664" y="2727284"/>
            <a:ext cx="272422" cy="505560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7F2F5A11-CF37-4BC6-BD48-0867A113FD1A}"/>
              </a:ext>
            </a:extLst>
          </p:cNvPr>
          <p:cNvSpPr/>
          <p:nvPr/>
        </p:nvSpPr>
        <p:spPr>
          <a:xfrm>
            <a:off x="3904991" y="3161816"/>
            <a:ext cx="4011345" cy="15774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Rectangle 451">
            <a:extLst>
              <a:ext uri="{FF2B5EF4-FFF2-40B4-BE49-F238E27FC236}">
                <a16:creationId xmlns:a16="http://schemas.microsoft.com/office/drawing/2014/main" id="{3B91083D-E856-4099-9FE0-0B7CCC078157}"/>
              </a:ext>
            </a:extLst>
          </p:cNvPr>
          <p:cNvSpPr/>
          <p:nvPr/>
        </p:nvSpPr>
        <p:spPr>
          <a:xfrm>
            <a:off x="3863954" y="1768639"/>
            <a:ext cx="4011345" cy="15256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961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51" grpId="0" animBg="1"/>
      <p:bldP spid="4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" y="196814"/>
            <a:ext cx="10619559" cy="1143000"/>
          </a:xfrm>
        </p:spPr>
        <p:txBody>
          <a:bodyPr>
            <a:noAutofit/>
          </a:bodyPr>
          <a:lstStyle/>
          <a:p>
            <a:r>
              <a:rPr lang="en-US" sz="4400" dirty="0"/>
              <a:t>Todays Quantum Computer </a:t>
            </a:r>
          </a:p>
        </p:txBody>
      </p:sp>
      <p:pic>
        <p:nvPicPr>
          <p:cNvPr id="1042" name="Picture 18" descr="Image result for IBM quantum comput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9" r="1"/>
          <a:stretch/>
        </p:blipFill>
        <p:spPr bwMode="auto">
          <a:xfrm>
            <a:off x="-90538" y="0"/>
            <a:ext cx="7409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E803B9-7F8F-446B-8257-2E208FEF6932}"/>
              </a:ext>
            </a:extLst>
          </p:cNvPr>
          <p:cNvSpPr txBox="1"/>
          <p:nvPr/>
        </p:nvSpPr>
        <p:spPr>
          <a:xfrm>
            <a:off x="1788087" y="5116606"/>
            <a:ext cx="78739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20mK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DBDEE0C-48AD-4C5F-AFA1-24DC9FB4079F}"/>
              </a:ext>
            </a:extLst>
          </p:cNvPr>
          <p:cNvSpPr txBox="1"/>
          <p:nvPr/>
        </p:nvSpPr>
        <p:spPr>
          <a:xfrm>
            <a:off x="1063529" y="658888"/>
            <a:ext cx="223651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Dilution Refrigerator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12C0DA4-0441-423D-A1EB-B619AFD3773C}"/>
              </a:ext>
            </a:extLst>
          </p:cNvPr>
          <p:cNvGrpSpPr/>
          <p:nvPr/>
        </p:nvGrpSpPr>
        <p:grpSpPr>
          <a:xfrm>
            <a:off x="1737661" y="1536628"/>
            <a:ext cx="10324351" cy="3531820"/>
            <a:chOff x="3939989" y="1925890"/>
            <a:chExt cx="10324351" cy="353182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75E23F5-4762-4C29-8E1D-5515F83FA8DB}"/>
                </a:ext>
              </a:extLst>
            </p:cNvPr>
            <p:cNvGrpSpPr/>
            <p:nvPr/>
          </p:nvGrpSpPr>
          <p:grpSpPr>
            <a:xfrm>
              <a:off x="3939989" y="1925890"/>
              <a:ext cx="10266106" cy="3439487"/>
              <a:chOff x="3939989" y="1925890"/>
              <a:chExt cx="10266106" cy="3439487"/>
            </a:xfrm>
          </p:grpSpPr>
          <p:pic>
            <p:nvPicPr>
              <p:cNvPr id="1032" name="Picture 8" descr="Related image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574" r="10905"/>
              <a:stretch/>
            </p:blipFill>
            <p:spPr bwMode="auto">
              <a:xfrm>
                <a:off x="10076032" y="1925890"/>
                <a:ext cx="4130063" cy="3070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9134E71-7C0E-44C2-BF27-4D7B14E13B39}"/>
                  </a:ext>
                </a:extLst>
              </p:cNvPr>
              <p:cNvSpPr/>
              <p:nvPr/>
            </p:nvSpPr>
            <p:spPr>
              <a:xfrm>
                <a:off x="3939989" y="4867836"/>
                <a:ext cx="894229" cy="497541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Qubits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FCFBEF5-8D78-411C-BFD8-F32CABBB1C5A}"/>
                </a:ext>
              </a:extLst>
            </p:cNvPr>
            <p:cNvSpPr txBox="1"/>
            <p:nvPr/>
          </p:nvSpPr>
          <p:spPr>
            <a:xfrm>
              <a:off x="10076032" y="4996045"/>
              <a:ext cx="4188308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 5 Qubit Chip (IBM)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8EF13326-A989-43A3-9D25-5FCBD8780A06}"/>
              </a:ext>
            </a:extLst>
          </p:cNvPr>
          <p:cNvSpPr txBox="1"/>
          <p:nvPr/>
        </p:nvSpPr>
        <p:spPr>
          <a:xfrm>
            <a:off x="7318560" y="1108981"/>
            <a:ext cx="48734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 5 Qubit Chip (IBM)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803DCE-FBE1-4929-A846-BA1035B56CC8}"/>
              </a:ext>
            </a:extLst>
          </p:cNvPr>
          <p:cNvSpPr txBox="1"/>
          <p:nvPr/>
        </p:nvSpPr>
        <p:spPr>
          <a:xfrm>
            <a:off x="8460259" y="6326660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Ref: IBM Quantum Experience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D3109-0D35-462F-9F57-76BF8C72A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AE2DB5-4517-4C79-AADE-245F3E0058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144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4" y="64722"/>
            <a:ext cx="11847868" cy="1143000"/>
          </a:xfrm>
        </p:spPr>
        <p:txBody>
          <a:bodyPr>
            <a:noAutofit/>
          </a:bodyPr>
          <a:lstStyle/>
          <a:p>
            <a:br>
              <a:rPr lang="en-US" sz="4400" dirty="0"/>
            </a:br>
            <a:r>
              <a:rPr lang="en-US" sz="4400" dirty="0"/>
              <a:t>Cryogenic Control Processor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20750" y="-1199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7" name="Rectangle: Rounded Corners 6"/>
          <p:cNvSpPr/>
          <p:nvPr/>
        </p:nvSpPr>
        <p:spPr>
          <a:xfrm>
            <a:off x="0" y="6147849"/>
            <a:ext cx="12192000" cy="710151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lvl="0" algn="ctr">
              <a:defRPr/>
            </a:pPr>
            <a:r>
              <a:rPr lang="en-US" sz="2800" b="1" kern="0" dirty="0">
                <a:solidFill>
                  <a:schemeClr val="tx1"/>
                </a:solidFill>
              </a:rPr>
              <a:t>Cryogenic Control Processor is essential for scalable Quantum Computer </a:t>
            </a:r>
          </a:p>
          <a:p>
            <a:pPr lvl="0" algn="ctr">
              <a:defRPr/>
            </a:pPr>
            <a:r>
              <a:rPr lang="en-US" b="1" kern="0" dirty="0">
                <a:solidFill>
                  <a:schemeClr val="tx1"/>
                </a:solidFill>
              </a:rPr>
              <a:t>(Ref: Cryogenic Control Architecture for Large-Scale Quantum Computing by  </a:t>
            </a:r>
            <a:r>
              <a:rPr lang="en-US" b="1" kern="0" dirty="0" err="1">
                <a:solidFill>
                  <a:schemeClr val="tx1"/>
                </a:solidFill>
              </a:rPr>
              <a:t>Hornibrook</a:t>
            </a:r>
            <a:r>
              <a:rPr lang="en-US" b="1" kern="0" dirty="0">
                <a:solidFill>
                  <a:schemeClr val="tx1"/>
                </a:solidFill>
              </a:rPr>
              <a:t> et. al)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422467" y="1887254"/>
            <a:ext cx="6867551" cy="3682092"/>
            <a:chOff x="-12190561" y="4882768"/>
            <a:chExt cx="9772650" cy="4981288"/>
          </a:xfrm>
        </p:grpSpPr>
        <p:sp>
          <p:nvSpPr>
            <p:cNvPr id="6" name="Rectangle 5"/>
            <p:cNvSpPr/>
            <p:nvPr/>
          </p:nvSpPr>
          <p:spPr>
            <a:xfrm>
              <a:off x="-12190561" y="4882768"/>
              <a:ext cx="9772650" cy="48958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-9141654" y="5164080"/>
              <a:ext cx="2946418" cy="122984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Control Processor</a:t>
              </a: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-8648155" y="6347372"/>
              <a:ext cx="2135224" cy="2306451"/>
              <a:chOff x="-2044395" y="5836143"/>
              <a:chExt cx="2292366" cy="287211"/>
            </a:xfrm>
          </p:grpSpPr>
          <p:cxnSp>
            <p:nvCxnSpPr>
              <p:cNvPr id="82" name="Straight Arrow Connector 81"/>
              <p:cNvCxnSpPr/>
              <p:nvPr/>
            </p:nvCxnSpPr>
            <p:spPr>
              <a:xfrm>
                <a:off x="247971" y="5836143"/>
                <a:ext cx="0" cy="28720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>
                <a:off x="-573584" y="5836144"/>
                <a:ext cx="0" cy="28720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>
                <a:off x="-1290650" y="5836144"/>
                <a:ext cx="0" cy="28720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>
                <a:off x="-2044395" y="5836145"/>
                <a:ext cx="0" cy="28720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-8965597" y="8653807"/>
              <a:ext cx="2770375" cy="541774"/>
              <a:chOff x="5028342" y="4896038"/>
              <a:chExt cx="1763202" cy="349250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5028342" y="4896038"/>
                <a:ext cx="342092" cy="34925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5485592" y="4896038"/>
                <a:ext cx="342092" cy="34925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5956704" y="4896038"/>
                <a:ext cx="342092" cy="34925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6449452" y="4896038"/>
                <a:ext cx="342092" cy="34925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1" name="Rectangle 90"/>
            <p:cNvSpPr/>
            <p:nvPr/>
          </p:nvSpPr>
          <p:spPr>
            <a:xfrm>
              <a:off x="-9093664" y="9211273"/>
              <a:ext cx="3173452" cy="57915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Qubits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-5908072" y="9156222"/>
              <a:ext cx="1599509" cy="7078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20mK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-6079327" y="5127626"/>
              <a:ext cx="1812060" cy="1290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300K</a:t>
              </a:r>
            </a:p>
            <a:p>
              <a:pPr algn="ctr"/>
              <a:r>
                <a:rPr lang="en-US" sz="2800" dirty="0"/>
                <a:t>(27</a:t>
              </a:r>
              <a:r>
                <a:rPr lang="en-US" sz="2800" baseline="30000" dirty="0"/>
                <a:t>o</a:t>
              </a:r>
              <a:r>
                <a:rPr lang="en-US" sz="2800" dirty="0"/>
                <a:t>C)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026294" y="4553688"/>
            <a:ext cx="3065527" cy="525077"/>
            <a:chOff x="913484" y="5446411"/>
            <a:chExt cx="3065527" cy="525077"/>
          </a:xfrm>
        </p:grpSpPr>
        <p:grpSp>
          <p:nvGrpSpPr>
            <p:cNvPr id="11" name="Group 10"/>
            <p:cNvGrpSpPr/>
            <p:nvPr/>
          </p:nvGrpSpPr>
          <p:grpSpPr>
            <a:xfrm>
              <a:off x="2448145" y="5446411"/>
              <a:ext cx="1530866" cy="516386"/>
              <a:chOff x="1963373" y="5284242"/>
              <a:chExt cx="1777884" cy="71845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963373" y="5284242"/>
                <a:ext cx="1777884" cy="7184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2" name="Group 71"/>
              <p:cNvGrpSpPr/>
              <p:nvPr/>
            </p:nvGrpSpPr>
            <p:grpSpPr>
              <a:xfrm>
                <a:off x="2065342" y="5341157"/>
                <a:ext cx="1675914" cy="592452"/>
                <a:chOff x="-8229118" y="798040"/>
                <a:chExt cx="3075175" cy="846574"/>
              </a:xfrm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-8229118" y="798040"/>
                  <a:ext cx="2770375" cy="541774"/>
                  <a:chOff x="5028342" y="4896038"/>
                  <a:chExt cx="1763202" cy="349250"/>
                </a:xfrm>
              </p:grpSpPr>
              <p:sp>
                <p:nvSpPr>
                  <p:cNvPr id="58" name="Oval 57"/>
                  <p:cNvSpPr/>
                  <p:nvPr/>
                </p:nvSpPr>
                <p:spPr>
                  <a:xfrm>
                    <a:off x="5028342" y="4896038"/>
                    <a:ext cx="342092" cy="34925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5485592" y="4896038"/>
                    <a:ext cx="342092" cy="34925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5956704" y="4896038"/>
                    <a:ext cx="342092" cy="34925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6449452" y="4896038"/>
                    <a:ext cx="342092" cy="34925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" name="Group 61"/>
                <p:cNvGrpSpPr/>
                <p:nvPr/>
              </p:nvGrpSpPr>
              <p:grpSpPr>
                <a:xfrm>
                  <a:off x="-8076718" y="950440"/>
                  <a:ext cx="2770375" cy="541774"/>
                  <a:chOff x="5028342" y="4896038"/>
                  <a:chExt cx="1763202" cy="349250"/>
                </a:xfrm>
              </p:grpSpPr>
              <p:sp>
                <p:nvSpPr>
                  <p:cNvPr id="63" name="Oval 62"/>
                  <p:cNvSpPr/>
                  <p:nvPr/>
                </p:nvSpPr>
                <p:spPr>
                  <a:xfrm>
                    <a:off x="5028342" y="4896038"/>
                    <a:ext cx="342092" cy="34925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Oval 63"/>
                  <p:cNvSpPr/>
                  <p:nvPr/>
                </p:nvSpPr>
                <p:spPr>
                  <a:xfrm>
                    <a:off x="5485592" y="4896038"/>
                    <a:ext cx="342092" cy="34925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>
                    <a:off x="5956704" y="4896038"/>
                    <a:ext cx="342092" cy="34925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>
                    <a:off x="6449452" y="4896038"/>
                    <a:ext cx="342092" cy="34925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7" name="Group 66"/>
                <p:cNvGrpSpPr/>
                <p:nvPr/>
              </p:nvGrpSpPr>
              <p:grpSpPr>
                <a:xfrm>
                  <a:off x="-7924318" y="1102840"/>
                  <a:ext cx="2770375" cy="541774"/>
                  <a:chOff x="5028342" y="4896038"/>
                  <a:chExt cx="1763202" cy="349250"/>
                </a:xfrm>
              </p:grpSpPr>
              <p:sp>
                <p:nvSpPr>
                  <p:cNvPr id="68" name="Oval 67"/>
                  <p:cNvSpPr/>
                  <p:nvPr/>
                </p:nvSpPr>
                <p:spPr>
                  <a:xfrm>
                    <a:off x="5028342" y="4896038"/>
                    <a:ext cx="342092" cy="34925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Oval 68"/>
                  <p:cNvSpPr/>
                  <p:nvPr/>
                </p:nvSpPr>
                <p:spPr>
                  <a:xfrm>
                    <a:off x="5485592" y="4896038"/>
                    <a:ext cx="342092" cy="34925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Oval 69"/>
                  <p:cNvSpPr/>
                  <p:nvPr/>
                </p:nvSpPr>
                <p:spPr>
                  <a:xfrm>
                    <a:off x="5956704" y="4896038"/>
                    <a:ext cx="342092" cy="34925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Oval 70"/>
                  <p:cNvSpPr/>
                  <p:nvPr/>
                </p:nvSpPr>
                <p:spPr>
                  <a:xfrm>
                    <a:off x="6449452" y="4896038"/>
                    <a:ext cx="342092" cy="34925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15" name="Group 114"/>
            <p:cNvGrpSpPr/>
            <p:nvPr/>
          </p:nvGrpSpPr>
          <p:grpSpPr>
            <a:xfrm>
              <a:off x="913484" y="5455102"/>
              <a:ext cx="1530866" cy="516386"/>
              <a:chOff x="1963373" y="5284242"/>
              <a:chExt cx="1777884" cy="718452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1963373" y="5284242"/>
                <a:ext cx="1777884" cy="7184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9" name="Group 148"/>
              <p:cNvGrpSpPr/>
              <p:nvPr/>
            </p:nvGrpSpPr>
            <p:grpSpPr>
              <a:xfrm>
                <a:off x="2065342" y="5341157"/>
                <a:ext cx="1675914" cy="592452"/>
                <a:chOff x="-8229118" y="798040"/>
                <a:chExt cx="3075175" cy="846574"/>
              </a:xfrm>
            </p:grpSpPr>
            <p:grpSp>
              <p:nvGrpSpPr>
                <p:cNvPr id="150" name="Group 149"/>
                <p:cNvGrpSpPr/>
                <p:nvPr/>
              </p:nvGrpSpPr>
              <p:grpSpPr>
                <a:xfrm>
                  <a:off x="-8229118" y="798040"/>
                  <a:ext cx="2770375" cy="541774"/>
                  <a:chOff x="5028342" y="4896038"/>
                  <a:chExt cx="1763202" cy="349250"/>
                </a:xfrm>
              </p:grpSpPr>
              <p:sp>
                <p:nvSpPr>
                  <p:cNvPr id="164" name="Oval 163"/>
                  <p:cNvSpPr/>
                  <p:nvPr/>
                </p:nvSpPr>
                <p:spPr>
                  <a:xfrm>
                    <a:off x="5028342" y="4896038"/>
                    <a:ext cx="342092" cy="34925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>
                  <a:xfrm>
                    <a:off x="5485592" y="4896038"/>
                    <a:ext cx="342092" cy="34925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>
                  <a:xfrm>
                    <a:off x="5956704" y="4896038"/>
                    <a:ext cx="342092" cy="34925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Oval 166"/>
                  <p:cNvSpPr/>
                  <p:nvPr/>
                </p:nvSpPr>
                <p:spPr>
                  <a:xfrm>
                    <a:off x="6449452" y="4896038"/>
                    <a:ext cx="342092" cy="34925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1" name="Group 150"/>
                <p:cNvGrpSpPr/>
                <p:nvPr/>
              </p:nvGrpSpPr>
              <p:grpSpPr>
                <a:xfrm>
                  <a:off x="-8076718" y="950440"/>
                  <a:ext cx="2770375" cy="541774"/>
                  <a:chOff x="5028342" y="4896038"/>
                  <a:chExt cx="1763202" cy="349250"/>
                </a:xfrm>
              </p:grpSpPr>
              <p:sp>
                <p:nvSpPr>
                  <p:cNvPr id="160" name="Oval 159"/>
                  <p:cNvSpPr/>
                  <p:nvPr/>
                </p:nvSpPr>
                <p:spPr>
                  <a:xfrm>
                    <a:off x="5028342" y="4896038"/>
                    <a:ext cx="342092" cy="34925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Oval 160"/>
                  <p:cNvSpPr/>
                  <p:nvPr/>
                </p:nvSpPr>
                <p:spPr>
                  <a:xfrm>
                    <a:off x="5485592" y="4896038"/>
                    <a:ext cx="342092" cy="34925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Oval 161"/>
                  <p:cNvSpPr/>
                  <p:nvPr/>
                </p:nvSpPr>
                <p:spPr>
                  <a:xfrm>
                    <a:off x="5956704" y="4896038"/>
                    <a:ext cx="342092" cy="34925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Oval 162"/>
                  <p:cNvSpPr/>
                  <p:nvPr/>
                </p:nvSpPr>
                <p:spPr>
                  <a:xfrm>
                    <a:off x="6449452" y="4896038"/>
                    <a:ext cx="342092" cy="34925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2" name="Group 151"/>
                <p:cNvGrpSpPr/>
                <p:nvPr/>
              </p:nvGrpSpPr>
              <p:grpSpPr>
                <a:xfrm>
                  <a:off x="-7924318" y="1102840"/>
                  <a:ext cx="2770375" cy="541774"/>
                  <a:chOff x="5028342" y="4896038"/>
                  <a:chExt cx="1763202" cy="349250"/>
                </a:xfrm>
              </p:grpSpPr>
              <p:sp>
                <p:nvSpPr>
                  <p:cNvPr id="153" name="Oval 152"/>
                  <p:cNvSpPr/>
                  <p:nvPr/>
                </p:nvSpPr>
                <p:spPr>
                  <a:xfrm>
                    <a:off x="5028342" y="4896038"/>
                    <a:ext cx="342092" cy="34925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>
                  <a:xfrm>
                    <a:off x="5485592" y="4896038"/>
                    <a:ext cx="342092" cy="34925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Oval 157"/>
                  <p:cNvSpPr/>
                  <p:nvPr/>
                </p:nvSpPr>
                <p:spPr>
                  <a:xfrm>
                    <a:off x="5956704" y="4896038"/>
                    <a:ext cx="342092" cy="34925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Oval 158"/>
                  <p:cNvSpPr/>
                  <p:nvPr/>
                </p:nvSpPr>
                <p:spPr>
                  <a:xfrm>
                    <a:off x="6449452" y="4896038"/>
                    <a:ext cx="342092" cy="34925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79" name="Group 78"/>
          <p:cNvGrpSpPr/>
          <p:nvPr/>
        </p:nvGrpSpPr>
        <p:grpSpPr>
          <a:xfrm>
            <a:off x="144137" y="3228510"/>
            <a:ext cx="5409402" cy="1854425"/>
            <a:chOff x="-9484609" y="14277592"/>
            <a:chExt cx="5409402" cy="2158233"/>
          </a:xfrm>
        </p:grpSpPr>
        <p:grpSp>
          <p:nvGrpSpPr>
            <p:cNvPr id="77" name="Group 76"/>
            <p:cNvGrpSpPr/>
            <p:nvPr/>
          </p:nvGrpSpPr>
          <p:grpSpPr>
            <a:xfrm>
              <a:off x="-9484609" y="14277592"/>
              <a:ext cx="4808354" cy="2158233"/>
              <a:chOff x="-9656804" y="14238996"/>
              <a:chExt cx="4808354" cy="2158233"/>
            </a:xfrm>
          </p:grpSpPr>
          <p:sp>
            <p:nvSpPr>
              <p:cNvPr id="74" name="Multiplication Sign 73"/>
              <p:cNvSpPr/>
              <p:nvPr/>
            </p:nvSpPr>
            <p:spPr>
              <a:xfrm>
                <a:off x="-6574597" y="15648003"/>
                <a:ext cx="922261" cy="749226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Multiplication Sign 74"/>
              <p:cNvSpPr/>
              <p:nvPr/>
            </p:nvSpPr>
            <p:spPr>
              <a:xfrm>
                <a:off x="-7535001" y="15648002"/>
                <a:ext cx="922261" cy="749226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Multiplication Sign 75"/>
              <p:cNvSpPr/>
              <p:nvPr/>
            </p:nvSpPr>
            <p:spPr>
              <a:xfrm>
                <a:off x="-5770711" y="15648001"/>
                <a:ext cx="922261" cy="749228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656804" y="14238996"/>
                <a:ext cx="1996944" cy="1410272"/>
              </a:xfrm>
              <a:prstGeom prst="rect">
                <a:avLst/>
              </a:prstGeom>
            </p:spPr>
          </p:pic>
        </p:grpSp>
        <p:sp>
          <p:nvSpPr>
            <p:cNvPr id="78" name="TextBox 77"/>
            <p:cNvSpPr txBox="1"/>
            <p:nvPr/>
          </p:nvSpPr>
          <p:spPr>
            <a:xfrm>
              <a:off x="-7508001" y="14490408"/>
              <a:ext cx="3432794" cy="96713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Metal Wires</a:t>
              </a:r>
            </a:p>
            <a:p>
              <a:pPr algn="ctr"/>
              <a:r>
                <a:rPr lang="en-US" sz="2400" dirty="0">
                  <a:sym typeface="Wingdings" panose="05000000000000000000" pitchFamily="2" charset="2"/>
                </a:rPr>
                <a:t> </a:t>
              </a:r>
              <a:r>
                <a:rPr lang="en-US" sz="2400" dirty="0"/>
                <a:t>Thermal Leakage </a:t>
              </a:r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4E90D4-6281-479F-9FCB-093ACC424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AE2DB5-4517-4C79-AADE-245F3E00587B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368C00-38C8-4020-AE33-B3F182D8C23C}"/>
              </a:ext>
            </a:extLst>
          </p:cNvPr>
          <p:cNvGrpSpPr/>
          <p:nvPr/>
        </p:nvGrpSpPr>
        <p:grpSpPr>
          <a:xfrm>
            <a:off x="6153541" y="1991027"/>
            <a:ext cx="5725639" cy="3700663"/>
            <a:chOff x="6417026" y="2455053"/>
            <a:chExt cx="5725639" cy="3700663"/>
          </a:xfrm>
        </p:grpSpPr>
        <p:sp>
          <p:nvSpPr>
            <p:cNvPr id="157" name="Rectangle 156"/>
            <p:cNvSpPr/>
            <p:nvPr/>
          </p:nvSpPr>
          <p:spPr>
            <a:xfrm>
              <a:off x="6417026" y="2455053"/>
              <a:ext cx="5725639" cy="37006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8069280" y="2913071"/>
              <a:ext cx="586380" cy="2229515"/>
              <a:chOff x="-2044395" y="5836143"/>
              <a:chExt cx="2169366" cy="287211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>
                <a:off x="124971" y="5836143"/>
                <a:ext cx="0" cy="287209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-598151" y="5836144"/>
                <a:ext cx="0" cy="287209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-1321273" y="5836144"/>
                <a:ext cx="0" cy="287209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-2044395" y="5836145"/>
                <a:ext cx="0" cy="287209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43"/>
            <p:cNvSpPr/>
            <p:nvPr/>
          </p:nvSpPr>
          <p:spPr>
            <a:xfrm>
              <a:off x="7650052" y="5602816"/>
              <a:ext cx="3150769" cy="41308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Qubits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927286" y="5460040"/>
              <a:ext cx="776931" cy="6020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20mK</a:t>
              </a: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8851120" y="2913072"/>
              <a:ext cx="586380" cy="2229498"/>
              <a:chOff x="-2112257" y="5836143"/>
              <a:chExt cx="2288670" cy="287211"/>
            </a:xfrm>
          </p:grpSpPr>
          <p:cxnSp>
            <p:nvCxnSpPr>
              <p:cNvPr id="118" name="Straight Arrow Connector 117"/>
              <p:cNvCxnSpPr/>
              <p:nvPr/>
            </p:nvCxnSpPr>
            <p:spPr>
              <a:xfrm>
                <a:off x="176413" y="5836143"/>
                <a:ext cx="0" cy="287209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/>
              <p:cNvCxnSpPr/>
              <p:nvPr/>
            </p:nvCxnSpPr>
            <p:spPr>
              <a:xfrm>
                <a:off x="-586477" y="5836144"/>
                <a:ext cx="0" cy="287209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/>
              <p:cNvCxnSpPr/>
              <p:nvPr/>
            </p:nvCxnSpPr>
            <p:spPr>
              <a:xfrm>
                <a:off x="-1349367" y="5836144"/>
                <a:ext cx="0" cy="287209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/>
              <p:nvPr/>
            </p:nvCxnSpPr>
            <p:spPr>
              <a:xfrm>
                <a:off x="-2112257" y="5836145"/>
                <a:ext cx="0" cy="287209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E49A5701-3884-4AC1-AA54-76BC3D416F3B}"/>
                </a:ext>
              </a:extLst>
            </p:cNvPr>
            <p:cNvGrpSpPr/>
            <p:nvPr/>
          </p:nvGrpSpPr>
          <p:grpSpPr>
            <a:xfrm>
              <a:off x="9183085" y="5240700"/>
              <a:ext cx="1617736" cy="313419"/>
              <a:chOff x="8156103" y="4785693"/>
              <a:chExt cx="2121687" cy="726346"/>
            </a:xfrm>
          </p:grpSpPr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id="{4D127ECE-09C4-4BBD-A03D-67247C38D79C}"/>
                  </a:ext>
                </a:extLst>
              </p:cNvPr>
              <p:cNvGrpSpPr/>
              <p:nvPr/>
            </p:nvGrpSpPr>
            <p:grpSpPr>
              <a:xfrm>
                <a:off x="8156103" y="4785693"/>
                <a:ext cx="873707" cy="375652"/>
                <a:chOff x="5028342" y="4896038"/>
                <a:chExt cx="1763202" cy="349250"/>
              </a:xfrm>
            </p:grpSpPr>
            <p:sp>
              <p:nvSpPr>
                <p:cNvPr id="245" name="Oval 244">
                  <a:extLst>
                    <a:ext uri="{FF2B5EF4-FFF2-40B4-BE49-F238E27FC236}">
                      <a16:creationId xmlns:a16="http://schemas.microsoft.com/office/drawing/2014/main" id="{B2B2DAF1-3B2B-4169-88F5-D6E1AF123633}"/>
                    </a:ext>
                  </a:extLst>
                </p:cNvPr>
                <p:cNvSpPr/>
                <p:nvPr/>
              </p:nvSpPr>
              <p:spPr>
                <a:xfrm>
                  <a:off x="5028342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Oval 245">
                  <a:extLst>
                    <a:ext uri="{FF2B5EF4-FFF2-40B4-BE49-F238E27FC236}">
                      <a16:creationId xmlns:a16="http://schemas.microsoft.com/office/drawing/2014/main" id="{DA347F66-B91E-489B-AC5B-D61F00C60C11}"/>
                    </a:ext>
                  </a:extLst>
                </p:cNvPr>
                <p:cNvSpPr/>
                <p:nvPr/>
              </p:nvSpPr>
              <p:spPr>
                <a:xfrm>
                  <a:off x="5485592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Oval 246">
                  <a:extLst>
                    <a:ext uri="{FF2B5EF4-FFF2-40B4-BE49-F238E27FC236}">
                      <a16:creationId xmlns:a16="http://schemas.microsoft.com/office/drawing/2014/main" id="{7FD18258-51E6-44DE-9BBF-8588B11B6379}"/>
                    </a:ext>
                  </a:extLst>
                </p:cNvPr>
                <p:cNvSpPr/>
                <p:nvPr/>
              </p:nvSpPr>
              <p:spPr>
                <a:xfrm>
                  <a:off x="5956704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Oval 247">
                  <a:extLst>
                    <a:ext uri="{FF2B5EF4-FFF2-40B4-BE49-F238E27FC236}">
                      <a16:creationId xmlns:a16="http://schemas.microsoft.com/office/drawing/2014/main" id="{31410C8D-0DA3-4061-B0F9-A02DCFA9A82E}"/>
                    </a:ext>
                  </a:extLst>
                </p:cNvPr>
                <p:cNvSpPr/>
                <p:nvPr/>
              </p:nvSpPr>
              <p:spPr>
                <a:xfrm>
                  <a:off x="6449452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A870BC7D-19F3-4474-A1D5-666F59D3B125}"/>
                  </a:ext>
                </a:extLst>
              </p:cNvPr>
              <p:cNvGrpSpPr/>
              <p:nvPr/>
            </p:nvGrpSpPr>
            <p:grpSpPr>
              <a:xfrm>
                <a:off x="9146466" y="4785693"/>
                <a:ext cx="873707" cy="375652"/>
                <a:chOff x="5028342" y="4896038"/>
                <a:chExt cx="1763202" cy="349250"/>
              </a:xfrm>
            </p:grpSpPr>
            <p:sp>
              <p:nvSpPr>
                <p:cNvPr id="241" name="Oval 240">
                  <a:extLst>
                    <a:ext uri="{FF2B5EF4-FFF2-40B4-BE49-F238E27FC236}">
                      <a16:creationId xmlns:a16="http://schemas.microsoft.com/office/drawing/2014/main" id="{635DF506-12A1-4FD9-9F25-0BAE628F3FA7}"/>
                    </a:ext>
                  </a:extLst>
                </p:cNvPr>
                <p:cNvSpPr/>
                <p:nvPr/>
              </p:nvSpPr>
              <p:spPr>
                <a:xfrm>
                  <a:off x="5028342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Oval 241">
                  <a:extLst>
                    <a:ext uri="{FF2B5EF4-FFF2-40B4-BE49-F238E27FC236}">
                      <a16:creationId xmlns:a16="http://schemas.microsoft.com/office/drawing/2014/main" id="{8B51ED1E-C353-455A-A7D6-8FC54E3614CD}"/>
                    </a:ext>
                  </a:extLst>
                </p:cNvPr>
                <p:cNvSpPr/>
                <p:nvPr/>
              </p:nvSpPr>
              <p:spPr>
                <a:xfrm>
                  <a:off x="5485592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Oval 242">
                  <a:extLst>
                    <a:ext uri="{FF2B5EF4-FFF2-40B4-BE49-F238E27FC236}">
                      <a16:creationId xmlns:a16="http://schemas.microsoft.com/office/drawing/2014/main" id="{6689B1BA-5AB3-444F-B422-DB73B925D2D4}"/>
                    </a:ext>
                  </a:extLst>
                </p:cNvPr>
                <p:cNvSpPr/>
                <p:nvPr/>
              </p:nvSpPr>
              <p:spPr>
                <a:xfrm>
                  <a:off x="5956704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Oval 243">
                  <a:extLst>
                    <a:ext uri="{FF2B5EF4-FFF2-40B4-BE49-F238E27FC236}">
                      <a16:creationId xmlns:a16="http://schemas.microsoft.com/office/drawing/2014/main" id="{5FC3D304-B042-46B7-A2DA-E9E1F230E99D}"/>
                    </a:ext>
                  </a:extLst>
                </p:cNvPr>
                <p:cNvSpPr/>
                <p:nvPr/>
              </p:nvSpPr>
              <p:spPr>
                <a:xfrm>
                  <a:off x="6449452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004A825F-2218-4271-BBF7-14313B447EDB}"/>
                  </a:ext>
                </a:extLst>
              </p:cNvPr>
              <p:cNvGrpSpPr/>
              <p:nvPr/>
            </p:nvGrpSpPr>
            <p:grpSpPr>
              <a:xfrm>
                <a:off x="8284912" y="4961040"/>
                <a:ext cx="873707" cy="375652"/>
                <a:chOff x="5028342" y="4896038"/>
                <a:chExt cx="1763202" cy="349250"/>
              </a:xfrm>
            </p:grpSpPr>
            <p:sp>
              <p:nvSpPr>
                <p:cNvPr id="237" name="Oval 236">
                  <a:extLst>
                    <a:ext uri="{FF2B5EF4-FFF2-40B4-BE49-F238E27FC236}">
                      <a16:creationId xmlns:a16="http://schemas.microsoft.com/office/drawing/2014/main" id="{78A89123-B2FC-498F-8F0C-91F0AA05AD33}"/>
                    </a:ext>
                  </a:extLst>
                </p:cNvPr>
                <p:cNvSpPr/>
                <p:nvPr/>
              </p:nvSpPr>
              <p:spPr>
                <a:xfrm>
                  <a:off x="5028342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Oval 237">
                  <a:extLst>
                    <a:ext uri="{FF2B5EF4-FFF2-40B4-BE49-F238E27FC236}">
                      <a16:creationId xmlns:a16="http://schemas.microsoft.com/office/drawing/2014/main" id="{DFA0AFBA-10DD-4048-9759-1A2E8B9977F3}"/>
                    </a:ext>
                  </a:extLst>
                </p:cNvPr>
                <p:cNvSpPr/>
                <p:nvPr/>
              </p:nvSpPr>
              <p:spPr>
                <a:xfrm>
                  <a:off x="5485592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745D1ADF-F722-4F26-A89C-87C8FBB9FA9B}"/>
                    </a:ext>
                  </a:extLst>
                </p:cNvPr>
                <p:cNvSpPr/>
                <p:nvPr/>
              </p:nvSpPr>
              <p:spPr>
                <a:xfrm>
                  <a:off x="5956704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66589D1F-F5EE-4E10-865F-0D6ED90B04B9}"/>
                    </a:ext>
                  </a:extLst>
                </p:cNvPr>
                <p:cNvSpPr/>
                <p:nvPr/>
              </p:nvSpPr>
              <p:spPr>
                <a:xfrm>
                  <a:off x="6449452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AE448F1E-BC92-422A-BC14-F0C632E8B2DF}"/>
                  </a:ext>
                </a:extLst>
              </p:cNvPr>
              <p:cNvGrpSpPr/>
              <p:nvPr/>
            </p:nvGrpSpPr>
            <p:grpSpPr>
              <a:xfrm>
                <a:off x="9275275" y="4961040"/>
                <a:ext cx="873707" cy="375652"/>
                <a:chOff x="5028342" y="4896038"/>
                <a:chExt cx="1763202" cy="349250"/>
              </a:xfrm>
            </p:grpSpPr>
            <p:sp>
              <p:nvSpPr>
                <p:cNvPr id="233" name="Oval 232">
                  <a:extLst>
                    <a:ext uri="{FF2B5EF4-FFF2-40B4-BE49-F238E27FC236}">
                      <a16:creationId xmlns:a16="http://schemas.microsoft.com/office/drawing/2014/main" id="{680BA81F-053D-43BB-A022-49E47733F87E}"/>
                    </a:ext>
                  </a:extLst>
                </p:cNvPr>
                <p:cNvSpPr/>
                <p:nvPr/>
              </p:nvSpPr>
              <p:spPr>
                <a:xfrm>
                  <a:off x="5028342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96CB8286-2FEC-4810-8936-6D63BAC1DD86}"/>
                    </a:ext>
                  </a:extLst>
                </p:cNvPr>
                <p:cNvSpPr/>
                <p:nvPr/>
              </p:nvSpPr>
              <p:spPr>
                <a:xfrm>
                  <a:off x="5485592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Oval 234">
                  <a:extLst>
                    <a:ext uri="{FF2B5EF4-FFF2-40B4-BE49-F238E27FC236}">
                      <a16:creationId xmlns:a16="http://schemas.microsoft.com/office/drawing/2014/main" id="{859A0145-6877-4649-ABD9-819525FAEE89}"/>
                    </a:ext>
                  </a:extLst>
                </p:cNvPr>
                <p:cNvSpPr/>
                <p:nvPr/>
              </p:nvSpPr>
              <p:spPr>
                <a:xfrm>
                  <a:off x="5956704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Oval 235">
                  <a:extLst>
                    <a:ext uri="{FF2B5EF4-FFF2-40B4-BE49-F238E27FC236}">
                      <a16:creationId xmlns:a16="http://schemas.microsoft.com/office/drawing/2014/main" id="{D5E495F2-4F6A-4616-93F5-7DDF67594BE1}"/>
                    </a:ext>
                  </a:extLst>
                </p:cNvPr>
                <p:cNvSpPr/>
                <p:nvPr/>
              </p:nvSpPr>
              <p:spPr>
                <a:xfrm>
                  <a:off x="6449452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D62A8D32-8069-4495-ACBA-BC697443539E}"/>
                  </a:ext>
                </a:extLst>
              </p:cNvPr>
              <p:cNvGrpSpPr/>
              <p:nvPr/>
            </p:nvGrpSpPr>
            <p:grpSpPr>
              <a:xfrm>
                <a:off x="8413720" y="5136387"/>
                <a:ext cx="873707" cy="375652"/>
                <a:chOff x="5028342" y="4896038"/>
                <a:chExt cx="1763202" cy="349250"/>
              </a:xfrm>
            </p:grpSpPr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3333E033-E670-4E26-A7BC-FEBF463A8C4A}"/>
                    </a:ext>
                  </a:extLst>
                </p:cNvPr>
                <p:cNvSpPr/>
                <p:nvPr/>
              </p:nvSpPr>
              <p:spPr>
                <a:xfrm>
                  <a:off x="5028342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Oval 229">
                  <a:extLst>
                    <a:ext uri="{FF2B5EF4-FFF2-40B4-BE49-F238E27FC236}">
                      <a16:creationId xmlns:a16="http://schemas.microsoft.com/office/drawing/2014/main" id="{6271DFF4-082F-4CE6-B5E2-1E2BDC617CBC}"/>
                    </a:ext>
                  </a:extLst>
                </p:cNvPr>
                <p:cNvSpPr/>
                <p:nvPr/>
              </p:nvSpPr>
              <p:spPr>
                <a:xfrm>
                  <a:off x="5485592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002E4DB-C81C-4051-BD5D-5FC115B11E4C}"/>
                    </a:ext>
                  </a:extLst>
                </p:cNvPr>
                <p:cNvSpPr/>
                <p:nvPr/>
              </p:nvSpPr>
              <p:spPr>
                <a:xfrm>
                  <a:off x="5956704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>
                  <a:extLst>
                    <a:ext uri="{FF2B5EF4-FFF2-40B4-BE49-F238E27FC236}">
                      <a16:creationId xmlns:a16="http://schemas.microsoft.com/office/drawing/2014/main" id="{49F0D321-B73A-4FD5-8D4E-DE3D6FF4CCD7}"/>
                    </a:ext>
                  </a:extLst>
                </p:cNvPr>
                <p:cNvSpPr/>
                <p:nvPr/>
              </p:nvSpPr>
              <p:spPr>
                <a:xfrm>
                  <a:off x="6449452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5075E876-96C8-4FC1-ABE6-A94617A8D5DC}"/>
                  </a:ext>
                </a:extLst>
              </p:cNvPr>
              <p:cNvGrpSpPr/>
              <p:nvPr/>
            </p:nvGrpSpPr>
            <p:grpSpPr>
              <a:xfrm>
                <a:off x="9404083" y="5136387"/>
                <a:ext cx="873707" cy="375652"/>
                <a:chOff x="5028342" y="4896038"/>
                <a:chExt cx="1763202" cy="349250"/>
              </a:xfrm>
            </p:grpSpPr>
            <p:sp>
              <p:nvSpPr>
                <p:cNvPr id="225" name="Oval 224">
                  <a:extLst>
                    <a:ext uri="{FF2B5EF4-FFF2-40B4-BE49-F238E27FC236}">
                      <a16:creationId xmlns:a16="http://schemas.microsoft.com/office/drawing/2014/main" id="{572E405E-8036-4058-9A18-1F8D85D5AD7A}"/>
                    </a:ext>
                  </a:extLst>
                </p:cNvPr>
                <p:cNvSpPr/>
                <p:nvPr/>
              </p:nvSpPr>
              <p:spPr>
                <a:xfrm>
                  <a:off x="5028342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Oval 225">
                  <a:extLst>
                    <a:ext uri="{FF2B5EF4-FFF2-40B4-BE49-F238E27FC236}">
                      <a16:creationId xmlns:a16="http://schemas.microsoft.com/office/drawing/2014/main" id="{8808725E-471E-428B-9EEE-5AAB5D1F82CC}"/>
                    </a:ext>
                  </a:extLst>
                </p:cNvPr>
                <p:cNvSpPr/>
                <p:nvPr/>
              </p:nvSpPr>
              <p:spPr>
                <a:xfrm>
                  <a:off x="5485592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Oval 226">
                  <a:extLst>
                    <a:ext uri="{FF2B5EF4-FFF2-40B4-BE49-F238E27FC236}">
                      <a16:creationId xmlns:a16="http://schemas.microsoft.com/office/drawing/2014/main" id="{CF0BF586-49FB-41EE-9741-303EACDEF5AE}"/>
                    </a:ext>
                  </a:extLst>
                </p:cNvPr>
                <p:cNvSpPr/>
                <p:nvPr/>
              </p:nvSpPr>
              <p:spPr>
                <a:xfrm>
                  <a:off x="5956704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Oval 227">
                  <a:extLst>
                    <a:ext uri="{FF2B5EF4-FFF2-40B4-BE49-F238E27FC236}">
                      <a16:creationId xmlns:a16="http://schemas.microsoft.com/office/drawing/2014/main" id="{81B329CA-3744-4756-B1BC-CAE654D4D901}"/>
                    </a:ext>
                  </a:extLst>
                </p:cNvPr>
                <p:cNvSpPr/>
                <p:nvPr/>
              </p:nvSpPr>
              <p:spPr>
                <a:xfrm>
                  <a:off x="6449452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0BA26240-F706-4193-B252-79ABEDDA0FC8}"/>
                </a:ext>
              </a:extLst>
            </p:cNvPr>
            <p:cNvGrpSpPr/>
            <p:nvPr/>
          </p:nvGrpSpPr>
          <p:grpSpPr>
            <a:xfrm>
              <a:off x="7650052" y="5218250"/>
              <a:ext cx="1617736" cy="313419"/>
              <a:chOff x="8156103" y="4785693"/>
              <a:chExt cx="2121687" cy="726346"/>
            </a:xfrm>
          </p:grpSpPr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7BAF1737-D49D-4C27-B6BB-2C796DBECE29}"/>
                  </a:ext>
                </a:extLst>
              </p:cNvPr>
              <p:cNvGrpSpPr/>
              <p:nvPr/>
            </p:nvGrpSpPr>
            <p:grpSpPr>
              <a:xfrm>
                <a:off x="8156103" y="4785693"/>
                <a:ext cx="873707" cy="375652"/>
                <a:chOff x="5028342" y="4896038"/>
                <a:chExt cx="1763202" cy="349250"/>
              </a:xfrm>
            </p:grpSpPr>
            <p:sp>
              <p:nvSpPr>
                <p:cNvPr id="276" name="Oval 275">
                  <a:extLst>
                    <a:ext uri="{FF2B5EF4-FFF2-40B4-BE49-F238E27FC236}">
                      <a16:creationId xmlns:a16="http://schemas.microsoft.com/office/drawing/2014/main" id="{D570641C-0603-414B-B00B-127058A9598B}"/>
                    </a:ext>
                  </a:extLst>
                </p:cNvPr>
                <p:cNvSpPr/>
                <p:nvPr/>
              </p:nvSpPr>
              <p:spPr>
                <a:xfrm>
                  <a:off x="5028342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Oval 276">
                  <a:extLst>
                    <a:ext uri="{FF2B5EF4-FFF2-40B4-BE49-F238E27FC236}">
                      <a16:creationId xmlns:a16="http://schemas.microsoft.com/office/drawing/2014/main" id="{2AD0F57A-4E00-4C85-9E9E-DF2F79E4F268}"/>
                    </a:ext>
                  </a:extLst>
                </p:cNvPr>
                <p:cNvSpPr/>
                <p:nvPr/>
              </p:nvSpPr>
              <p:spPr>
                <a:xfrm>
                  <a:off x="5485592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Oval 277">
                  <a:extLst>
                    <a:ext uri="{FF2B5EF4-FFF2-40B4-BE49-F238E27FC236}">
                      <a16:creationId xmlns:a16="http://schemas.microsoft.com/office/drawing/2014/main" id="{074B9504-4C78-4A76-898C-CEE3A706311D}"/>
                    </a:ext>
                  </a:extLst>
                </p:cNvPr>
                <p:cNvSpPr/>
                <p:nvPr/>
              </p:nvSpPr>
              <p:spPr>
                <a:xfrm>
                  <a:off x="5956704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Oval 278">
                  <a:extLst>
                    <a:ext uri="{FF2B5EF4-FFF2-40B4-BE49-F238E27FC236}">
                      <a16:creationId xmlns:a16="http://schemas.microsoft.com/office/drawing/2014/main" id="{2CC5433A-71F5-49F6-B7A9-E347B44494BB}"/>
                    </a:ext>
                  </a:extLst>
                </p:cNvPr>
                <p:cNvSpPr/>
                <p:nvPr/>
              </p:nvSpPr>
              <p:spPr>
                <a:xfrm>
                  <a:off x="6449452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751FF299-0CAA-4282-855B-9BC551E09AE5}"/>
                  </a:ext>
                </a:extLst>
              </p:cNvPr>
              <p:cNvGrpSpPr/>
              <p:nvPr/>
            </p:nvGrpSpPr>
            <p:grpSpPr>
              <a:xfrm>
                <a:off x="9146466" y="4785693"/>
                <a:ext cx="873707" cy="375652"/>
                <a:chOff x="5028342" y="4896038"/>
                <a:chExt cx="1763202" cy="349250"/>
              </a:xfrm>
            </p:grpSpPr>
            <p:sp>
              <p:nvSpPr>
                <p:cNvPr id="272" name="Oval 271">
                  <a:extLst>
                    <a:ext uri="{FF2B5EF4-FFF2-40B4-BE49-F238E27FC236}">
                      <a16:creationId xmlns:a16="http://schemas.microsoft.com/office/drawing/2014/main" id="{AF782FC9-2155-44CE-A734-F0C5D8146BDF}"/>
                    </a:ext>
                  </a:extLst>
                </p:cNvPr>
                <p:cNvSpPr/>
                <p:nvPr/>
              </p:nvSpPr>
              <p:spPr>
                <a:xfrm>
                  <a:off x="5028342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3" name="Oval 272">
                  <a:extLst>
                    <a:ext uri="{FF2B5EF4-FFF2-40B4-BE49-F238E27FC236}">
                      <a16:creationId xmlns:a16="http://schemas.microsoft.com/office/drawing/2014/main" id="{1C8444A0-8D97-491D-8D5E-0A7A73062ACB}"/>
                    </a:ext>
                  </a:extLst>
                </p:cNvPr>
                <p:cNvSpPr/>
                <p:nvPr/>
              </p:nvSpPr>
              <p:spPr>
                <a:xfrm>
                  <a:off x="5485592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Oval 273">
                  <a:extLst>
                    <a:ext uri="{FF2B5EF4-FFF2-40B4-BE49-F238E27FC236}">
                      <a16:creationId xmlns:a16="http://schemas.microsoft.com/office/drawing/2014/main" id="{1CAA04B1-98CA-4004-99A4-C9E2356DB521}"/>
                    </a:ext>
                  </a:extLst>
                </p:cNvPr>
                <p:cNvSpPr/>
                <p:nvPr/>
              </p:nvSpPr>
              <p:spPr>
                <a:xfrm>
                  <a:off x="5956704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5" name="Oval 274">
                  <a:extLst>
                    <a:ext uri="{FF2B5EF4-FFF2-40B4-BE49-F238E27FC236}">
                      <a16:creationId xmlns:a16="http://schemas.microsoft.com/office/drawing/2014/main" id="{A0C970CE-403B-4611-8C1F-727F5D2864D8}"/>
                    </a:ext>
                  </a:extLst>
                </p:cNvPr>
                <p:cNvSpPr/>
                <p:nvPr/>
              </p:nvSpPr>
              <p:spPr>
                <a:xfrm>
                  <a:off x="6449452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2" name="Group 251">
                <a:extLst>
                  <a:ext uri="{FF2B5EF4-FFF2-40B4-BE49-F238E27FC236}">
                    <a16:creationId xmlns:a16="http://schemas.microsoft.com/office/drawing/2014/main" id="{1EA3B10F-9FB7-431E-A104-277E46A4A2FD}"/>
                  </a:ext>
                </a:extLst>
              </p:cNvPr>
              <p:cNvGrpSpPr/>
              <p:nvPr/>
            </p:nvGrpSpPr>
            <p:grpSpPr>
              <a:xfrm>
                <a:off x="8284912" y="4961040"/>
                <a:ext cx="873707" cy="375652"/>
                <a:chOff x="5028342" y="4896038"/>
                <a:chExt cx="1763202" cy="349250"/>
              </a:xfrm>
            </p:grpSpPr>
            <p:sp>
              <p:nvSpPr>
                <p:cNvPr id="268" name="Oval 267">
                  <a:extLst>
                    <a:ext uri="{FF2B5EF4-FFF2-40B4-BE49-F238E27FC236}">
                      <a16:creationId xmlns:a16="http://schemas.microsoft.com/office/drawing/2014/main" id="{01F7000D-1B23-432C-AC7A-91DBCC010FA3}"/>
                    </a:ext>
                  </a:extLst>
                </p:cNvPr>
                <p:cNvSpPr/>
                <p:nvPr/>
              </p:nvSpPr>
              <p:spPr>
                <a:xfrm>
                  <a:off x="5028342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Oval 268">
                  <a:extLst>
                    <a:ext uri="{FF2B5EF4-FFF2-40B4-BE49-F238E27FC236}">
                      <a16:creationId xmlns:a16="http://schemas.microsoft.com/office/drawing/2014/main" id="{916025A7-9560-4384-9F3A-692B1901647B}"/>
                    </a:ext>
                  </a:extLst>
                </p:cNvPr>
                <p:cNvSpPr/>
                <p:nvPr/>
              </p:nvSpPr>
              <p:spPr>
                <a:xfrm>
                  <a:off x="5485592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Oval 269">
                  <a:extLst>
                    <a:ext uri="{FF2B5EF4-FFF2-40B4-BE49-F238E27FC236}">
                      <a16:creationId xmlns:a16="http://schemas.microsoft.com/office/drawing/2014/main" id="{512A2D0A-9549-47B7-9610-F58AF8BE5DD1}"/>
                    </a:ext>
                  </a:extLst>
                </p:cNvPr>
                <p:cNvSpPr/>
                <p:nvPr/>
              </p:nvSpPr>
              <p:spPr>
                <a:xfrm>
                  <a:off x="5956704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1" name="Oval 270">
                  <a:extLst>
                    <a:ext uri="{FF2B5EF4-FFF2-40B4-BE49-F238E27FC236}">
                      <a16:creationId xmlns:a16="http://schemas.microsoft.com/office/drawing/2014/main" id="{650902AF-C500-44D1-8833-5EEFFC742313}"/>
                    </a:ext>
                  </a:extLst>
                </p:cNvPr>
                <p:cNvSpPr/>
                <p:nvPr/>
              </p:nvSpPr>
              <p:spPr>
                <a:xfrm>
                  <a:off x="6449452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F8169B1D-7EAD-4674-867D-CE3996910B81}"/>
                  </a:ext>
                </a:extLst>
              </p:cNvPr>
              <p:cNvGrpSpPr/>
              <p:nvPr/>
            </p:nvGrpSpPr>
            <p:grpSpPr>
              <a:xfrm>
                <a:off x="9275275" y="4961040"/>
                <a:ext cx="873707" cy="375652"/>
                <a:chOff x="5028342" y="4896038"/>
                <a:chExt cx="1763202" cy="349250"/>
              </a:xfrm>
            </p:grpSpPr>
            <p:sp>
              <p:nvSpPr>
                <p:cNvPr id="264" name="Oval 263">
                  <a:extLst>
                    <a:ext uri="{FF2B5EF4-FFF2-40B4-BE49-F238E27FC236}">
                      <a16:creationId xmlns:a16="http://schemas.microsoft.com/office/drawing/2014/main" id="{3EA6611A-DE36-40B8-BA38-67BBB3745F4E}"/>
                    </a:ext>
                  </a:extLst>
                </p:cNvPr>
                <p:cNvSpPr/>
                <p:nvPr/>
              </p:nvSpPr>
              <p:spPr>
                <a:xfrm>
                  <a:off x="5028342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Oval 264">
                  <a:extLst>
                    <a:ext uri="{FF2B5EF4-FFF2-40B4-BE49-F238E27FC236}">
                      <a16:creationId xmlns:a16="http://schemas.microsoft.com/office/drawing/2014/main" id="{33FA92F2-B0F7-4F29-92FE-596937739287}"/>
                    </a:ext>
                  </a:extLst>
                </p:cNvPr>
                <p:cNvSpPr/>
                <p:nvPr/>
              </p:nvSpPr>
              <p:spPr>
                <a:xfrm>
                  <a:off x="5485592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Oval 265">
                  <a:extLst>
                    <a:ext uri="{FF2B5EF4-FFF2-40B4-BE49-F238E27FC236}">
                      <a16:creationId xmlns:a16="http://schemas.microsoft.com/office/drawing/2014/main" id="{E5F90064-B6CE-4518-9FD5-A423D8CC2AE6}"/>
                    </a:ext>
                  </a:extLst>
                </p:cNvPr>
                <p:cNvSpPr/>
                <p:nvPr/>
              </p:nvSpPr>
              <p:spPr>
                <a:xfrm>
                  <a:off x="5956704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Oval 266">
                  <a:extLst>
                    <a:ext uri="{FF2B5EF4-FFF2-40B4-BE49-F238E27FC236}">
                      <a16:creationId xmlns:a16="http://schemas.microsoft.com/office/drawing/2014/main" id="{3B239165-03F3-4049-AF62-3FA7A848DBA1}"/>
                    </a:ext>
                  </a:extLst>
                </p:cNvPr>
                <p:cNvSpPr/>
                <p:nvPr/>
              </p:nvSpPr>
              <p:spPr>
                <a:xfrm>
                  <a:off x="6449452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D20F15F2-4571-4AB7-B953-2E1ECC0493F1}"/>
                  </a:ext>
                </a:extLst>
              </p:cNvPr>
              <p:cNvGrpSpPr/>
              <p:nvPr/>
            </p:nvGrpSpPr>
            <p:grpSpPr>
              <a:xfrm>
                <a:off x="8413720" y="5136387"/>
                <a:ext cx="873707" cy="375652"/>
                <a:chOff x="5028342" y="4896038"/>
                <a:chExt cx="1763202" cy="349250"/>
              </a:xfrm>
            </p:grpSpPr>
            <p:sp>
              <p:nvSpPr>
                <p:cNvPr id="260" name="Oval 259">
                  <a:extLst>
                    <a:ext uri="{FF2B5EF4-FFF2-40B4-BE49-F238E27FC236}">
                      <a16:creationId xmlns:a16="http://schemas.microsoft.com/office/drawing/2014/main" id="{15265313-FD77-449D-A011-4F5E324A6EFD}"/>
                    </a:ext>
                  </a:extLst>
                </p:cNvPr>
                <p:cNvSpPr/>
                <p:nvPr/>
              </p:nvSpPr>
              <p:spPr>
                <a:xfrm>
                  <a:off x="5028342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Oval 260">
                  <a:extLst>
                    <a:ext uri="{FF2B5EF4-FFF2-40B4-BE49-F238E27FC236}">
                      <a16:creationId xmlns:a16="http://schemas.microsoft.com/office/drawing/2014/main" id="{49F411D1-BF58-43B5-A0EA-A9774E3BE693}"/>
                    </a:ext>
                  </a:extLst>
                </p:cNvPr>
                <p:cNvSpPr/>
                <p:nvPr/>
              </p:nvSpPr>
              <p:spPr>
                <a:xfrm>
                  <a:off x="5485592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Oval 261">
                  <a:extLst>
                    <a:ext uri="{FF2B5EF4-FFF2-40B4-BE49-F238E27FC236}">
                      <a16:creationId xmlns:a16="http://schemas.microsoft.com/office/drawing/2014/main" id="{2912CDE6-8112-48B0-B436-DA5D351C6F6C}"/>
                    </a:ext>
                  </a:extLst>
                </p:cNvPr>
                <p:cNvSpPr/>
                <p:nvPr/>
              </p:nvSpPr>
              <p:spPr>
                <a:xfrm>
                  <a:off x="5956704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Oval 262">
                  <a:extLst>
                    <a:ext uri="{FF2B5EF4-FFF2-40B4-BE49-F238E27FC236}">
                      <a16:creationId xmlns:a16="http://schemas.microsoft.com/office/drawing/2014/main" id="{2350851C-D9D6-494B-BC0E-8759F0071C8A}"/>
                    </a:ext>
                  </a:extLst>
                </p:cNvPr>
                <p:cNvSpPr/>
                <p:nvPr/>
              </p:nvSpPr>
              <p:spPr>
                <a:xfrm>
                  <a:off x="6449452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5" name="Group 254">
                <a:extLst>
                  <a:ext uri="{FF2B5EF4-FFF2-40B4-BE49-F238E27FC236}">
                    <a16:creationId xmlns:a16="http://schemas.microsoft.com/office/drawing/2014/main" id="{A6232F2C-5832-486F-9D88-1350E2F7CFA8}"/>
                  </a:ext>
                </a:extLst>
              </p:cNvPr>
              <p:cNvGrpSpPr/>
              <p:nvPr/>
            </p:nvGrpSpPr>
            <p:grpSpPr>
              <a:xfrm>
                <a:off x="9404083" y="5136387"/>
                <a:ext cx="873707" cy="375652"/>
                <a:chOff x="5028342" y="4896038"/>
                <a:chExt cx="1763202" cy="349250"/>
              </a:xfrm>
            </p:grpSpPr>
            <p:sp>
              <p:nvSpPr>
                <p:cNvPr id="256" name="Oval 255">
                  <a:extLst>
                    <a:ext uri="{FF2B5EF4-FFF2-40B4-BE49-F238E27FC236}">
                      <a16:creationId xmlns:a16="http://schemas.microsoft.com/office/drawing/2014/main" id="{8CE45152-BF8E-4AB7-95B4-6F0A2727AC40}"/>
                    </a:ext>
                  </a:extLst>
                </p:cNvPr>
                <p:cNvSpPr/>
                <p:nvPr/>
              </p:nvSpPr>
              <p:spPr>
                <a:xfrm>
                  <a:off x="5028342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Oval 256">
                  <a:extLst>
                    <a:ext uri="{FF2B5EF4-FFF2-40B4-BE49-F238E27FC236}">
                      <a16:creationId xmlns:a16="http://schemas.microsoft.com/office/drawing/2014/main" id="{DB9A362A-A317-4232-A0CD-CA24720F8679}"/>
                    </a:ext>
                  </a:extLst>
                </p:cNvPr>
                <p:cNvSpPr/>
                <p:nvPr/>
              </p:nvSpPr>
              <p:spPr>
                <a:xfrm>
                  <a:off x="5485592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Oval 257">
                  <a:extLst>
                    <a:ext uri="{FF2B5EF4-FFF2-40B4-BE49-F238E27FC236}">
                      <a16:creationId xmlns:a16="http://schemas.microsoft.com/office/drawing/2014/main" id="{BB9D6171-EBDE-46F9-95CA-45478C6B62DB}"/>
                    </a:ext>
                  </a:extLst>
                </p:cNvPr>
                <p:cNvSpPr/>
                <p:nvPr/>
              </p:nvSpPr>
              <p:spPr>
                <a:xfrm>
                  <a:off x="5956704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Oval 258">
                  <a:extLst>
                    <a:ext uri="{FF2B5EF4-FFF2-40B4-BE49-F238E27FC236}">
                      <a16:creationId xmlns:a16="http://schemas.microsoft.com/office/drawing/2014/main" id="{5A19E809-EE68-49FA-A3C7-150ECDAA2F2A}"/>
                    </a:ext>
                  </a:extLst>
                </p:cNvPr>
                <p:cNvSpPr/>
                <p:nvPr/>
              </p:nvSpPr>
              <p:spPr>
                <a:xfrm>
                  <a:off x="6449452" y="4896038"/>
                  <a:ext cx="342092" cy="34925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74FABD5E-537B-4136-9505-03D7F1DFEDFB}"/>
                </a:ext>
              </a:extLst>
            </p:cNvPr>
            <p:cNvGrpSpPr/>
            <p:nvPr/>
          </p:nvGrpSpPr>
          <p:grpSpPr>
            <a:xfrm>
              <a:off x="9632960" y="2910926"/>
              <a:ext cx="586377" cy="2229515"/>
              <a:chOff x="-1921382" y="5836143"/>
              <a:chExt cx="2169353" cy="287211"/>
            </a:xfrm>
          </p:grpSpPr>
          <p:cxnSp>
            <p:nvCxnSpPr>
              <p:cNvPr id="281" name="Straight Arrow Connector 280">
                <a:extLst>
                  <a:ext uri="{FF2B5EF4-FFF2-40B4-BE49-F238E27FC236}">
                    <a16:creationId xmlns:a16="http://schemas.microsoft.com/office/drawing/2014/main" id="{978D196F-E292-49C2-B1FC-ECF2F04B8BFF}"/>
                  </a:ext>
                </a:extLst>
              </p:cNvPr>
              <p:cNvCxnSpPr/>
              <p:nvPr/>
            </p:nvCxnSpPr>
            <p:spPr>
              <a:xfrm>
                <a:off x="247971" y="5836143"/>
                <a:ext cx="0" cy="287209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Arrow Connector 281">
                <a:extLst>
                  <a:ext uri="{FF2B5EF4-FFF2-40B4-BE49-F238E27FC236}">
                    <a16:creationId xmlns:a16="http://schemas.microsoft.com/office/drawing/2014/main" id="{4316FDEA-0B18-4BD6-98CD-D3BD4D52D1F3}"/>
                  </a:ext>
                </a:extLst>
              </p:cNvPr>
              <p:cNvCxnSpPr/>
              <p:nvPr/>
            </p:nvCxnSpPr>
            <p:spPr>
              <a:xfrm>
                <a:off x="-475139" y="5836144"/>
                <a:ext cx="0" cy="287209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Arrow Connector 282">
                <a:extLst>
                  <a:ext uri="{FF2B5EF4-FFF2-40B4-BE49-F238E27FC236}">
                    <a16:creationId xmlns:a16="http://schemas.microsoft.com/office/drawing/2014/main" id="{39AA2C06-01EB-49CD-AF54-824041228CF2}"/>
                  </a:ext>
                </a:extLst>
              </p:cNvPr>
              <p:cNvCxnSpPr/>
              <p:nvPr/>
            </p:nvCxnSpPr>
            <p:spPr>
              <a:xfrm>
                <a:off x="-1198261" y="5836144"/>
                <a:ext cx="0" cy="287209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Arrow Connector 283">
                <a:extLst>
                  <a:ext uri="{FF2B5EF4-FFF2-40B4-BE49-F238E27FC236}">
                    <a16:creationId xmlns:a16="http://schemas.microsoft.com/office/drawing/2014/main" id="{013D6806-3F46-46F5-855D-EAB10A099E1F}"/>
                  </a:ext>
                </a:extLst>
              </p:cNvPr>
              <p:cNvCxnSpPr/>
              <p:nvPr/>
            </p:nvCxnSpPr>
            <p:spPr>
              <a:xfrm>
                <a:off x="-1921382" y="5836145"/>
                <a:ext cx="0" cy="287209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Rectangle 32"/>
            <p:cNvSpPr/>
            <p:nvPr/>
          </p:nvSpPr>
          <p:spPr>
            <a:xfrm>
              <a:off x="7892147" y="2488661"/>
              <a:ext cx="2490315" cy="94861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Control Processor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7112633" y="3324768"/>
            <a:ext cx="3650101" cy="9909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Superconducting  wires </a:t>
            </a:r>
          </a:p>
          <a:p>
            <a:pPr algn="ctr"/>
            <a:r>
              <a:rPr lang="en-US" sz="2800" dirty="0">
                <a:sym typeface="Wingdings" panose="05000000000000000000" pitchFamily="2" charset="2"/>
              </a:rPr>
              <a:t></a:t>
            </a:r>
            <a:r>
              <a:rPr lang="en-US" sz="2800" dirty="0"/>
              <a:t> </a:t>
            </a:r>
            <a:r>
              <a:rPr lang="en-US" sz="2800" dirty="0">
                <a:sym typeface="Wingdings" panose="05000000000000000000" pitchFamily="2" charset="2"/>
              </a:rPr>
              <a:t>Low Leakage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10296110" y="1991027"/>
            <a:ext cx="1617751" cy="954107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4K </a:t>
            </a:r>
          </a:p>
          <a:p>
            <a:pPr algn="ctr"/>
            <a:r>
              <a:rPr lang="en-US" sz="2800" b="1" dirty="0"/>
              <a:t>(-269</a:t>
            </a:r>
            <a:r>
              <a:rPr lang="en-US" sz="2800" b="1" baseline="30000" dirty="0"/>
              <a:t>o </a:t>
            </a:r>
            <a:r>
              <a:rPr lang="en-US" sz="2800" b="1" dirty="0"/>
              <a:t>C)</a:t>
            </a:r>
            <a:endParaRPr lang="en-US" b="1" dirty="0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D81351A1-7F17-466E-A52F-6356160371A1}"/>
              </a:ext>
            </a:extLst>
          </p:cNvPr>
          <p:cNvSpPr txBox="1"/>
          <p:nvPr/>
        </p:nvSpPr>
        <p:spPr>
          <a:xfrm>
            <a:off x="2419424" y="2001832"/>
            <a:ext cx="3506708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87721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6" grpId="0" animBg="1"/>
      <p:bldP spid="1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C0EA6-4FFE-4E0E-A18F-A256F48E4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837"/>
            <a:ext cx="81280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Scalable Organization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437188-305F-4F69-B0CE-456A566FD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AE2DB5-4517-4C79-AADE-245F3E0058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5AA6BD-BB23-411C-AAF0-BF7DB03A9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88" y="1629319"/>
            <a:ext cx="8513733" cy="476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8100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28000" cy="1143000"/>
          </a:xfrm>
        </p:spPr>
        <p:txBody>
          <a:bodyPr>
            <a:noAutofit/>
          </a:bodyPr>
          <a:lstStyle/>
          <a:p>
            <a:r>
              <a:rPr lang="en-US" sz="4400" dirty="0"/>
              <a:t>Outline</a:t>
            </a:r>
          </a:p>
        </p:txBody>
      </p:sp>
      <p:sp>
        <p:nvSpPr>
          <p:cNvPr id="126" name="Content Placeholder 36"/>
          <p:cNvSpPr txBox="1">
            <a:spLocks/>
          </p:cNvSpPr>
          <p:nvPr/>
        </p:nvSpPr>
        <p:spPr>
          <a:xfrm>
            <a:off x="111967" y="1731568"/>
            <a:ext cx="11927549" cy="5126432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"/>
              </a:rPr>
              <a:t> Background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R="0" lvl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Problem  Instruction Bandwidth Bloat due to Error Correction</a:t>
            </a:r>
          </a:p>
          <a:p>
            <a:pPr marR="0" lvl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R="0" lvl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Design  HW managed error correction </a:t>
            </a:r>
          </a:p>
          <a:p>
            <a:pPr marR="0" lvl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R="0" lvl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Challenges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R="0" lvl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Evaluation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Conclusion</a:t>
            </a:r>
          </a:p>
          <a:p>
            <a:pPr marR="0" lvl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R="0" lvl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510515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PRESENTATIONINFO" val="{&quot;DocumentId&quot;:&quot;ea7a87a87b4e0eab1839111f85120361&quot;,&quot;LanguageCode&quot;:&quot;en-US&quot;,&quot;SlideGuids&quot;:[&quot;0b06cab6-6413-4ebb-b04b-f4680efdc8dd&quot;,&quot;36cb75c2-73f4-471d-b538-77a3c80d3718&quot;,&quot;95cb887c-3c46-4d39-a646-845197793dda&quot;,&quot;7fdcd18d-177f-4e2f-954a-13596ec6661c&quot;,&quot;4cfeb71a-b637-4b32-acb4-dfa0cf0aa4c4&quot;,&quot;64cb7e85-c286-4064-bde5-865171d4834a&quot;,&quot;31d21014-c55b-44de-9cff-54508c353ddc&quot;,&quot;9c1c31fa-6f5e-4bd5-b045-6bb253cc25c0&quot;,&quot;52a268d0-f340-469d-9beb-eaf6cf3d46b1&quot;,&quot;8ac2dd7c-3a7d-4e2d-ae65-34d215c326ba&quot;,&quot;8e87c8e7-f728-40ef-905c-b12e4069024f&quot;,&quot;55a94a89-6599-4dc9-9870-0647d5018662&quot;,&quot;d3cedf57-a6b0-4520-8aa5-287167c2ec66&quot;,&quot;106efc8c-0b5e-42f6-8330-55e0cb6adcd0&quot;,&quot;d7570490-634f-40ec-804b-76f7d10fd2f5&quot;,&quot;754a0a59-6fb0-4db8-83ce-ff45c518254d&quot;,&quot;75732546-aad5-46c1-b653-4d629b6d37c5&quot;,&quot;0fa72076-45dc-426a-9cbe-22a73947c1e8&quot;,&quot;e491a7b8-dd4d-402b-96f7-a772aea929de&quot;,&quot;45c066b2-6189-4f35-91b5-a6f3443cbba5&quot;,&quot;f5fb0ec4-95ca-412e-a0e8-c13385620b17&quot;,&quot;63f3c213-5bc4-4804-a768-cf1231b00fc1&quot;,&quot;730e4819-0557-4e55-95be-cf1450584d55&quot;,&quot;be34c7e7-5cb6-4ac0-b813-f1678618396f&quot;,&quot;245c84d0-fdb2-4280-a773-d4a1e80a2e07&quot;,&quot;de946d26-b0c1-4d17-8c6d-81e323f8e16a&quot;,&quot;d9e1307a-6ac6-48fd-839b-14c18878eb01&quot;,&quot;dffe1059-6fb2-4792-b376-ab962beb1cd9&quot;,&quot;f96937ed-f6fe-4dc9-8c28-9ff97a008fa8&quot;,&quot;e382254b-c0fd-424b-9a40-afc6a4b05331&quot;,&quot;b425f5db-2473-47bd-bfa6-9e64d5bb804e&quot;,&quot;48596c91-78d3-40e4-becd-bbfb309dfac9&quot;,&quot;e751f5ae-0945-461a-a468-9fe1b8f2b0a5&quot;,&quot;9b1d6ffa-d389-49e5-b5a8-8aad4c6b6b4c&quot;],&quot;TimeStamp&quot;:&quot;2017-09-01T10:32:52.748541-04:00&quot;}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154558</TotalTime>
  <Words>1220</Words>
  <Application>Microsoft Office PowerPoint</Application>
  <PresentationFormat>Widescreen</PresentationFormat>
  <Paragraphs>496</Paragraphs>
  <Slides>33</Slides>
  <Notes>30</Notes>
  <HiddenSlides>3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Segoe UI</vt:lpstr>
      <vt:lpstr>Wingdings</vt:lpstr>
      <vt:lpstr>Custom Design</vt:lpstr>
      <vt:lpstr>1_Custom Design</vt:lpstr>
      <vt:lpstr>Taming the Instruction Bandwidth of Quantum Computers via Hardware Managed Error Correction </vt:lpstr>
      <vt:lpstr>Why Quantum Computers?</vt:lpstr>
      <vt:lpstr>Quantum Bits: Background </vt:lpstr>
      <vt:lpstr>Quantum Instruction: Background </vt:lpstr>
      <vt:lpstr>Organization of Quantum Computer</vt:lpstr>
      <vt:lpstr>Todays Quantum Computer </vt:lpstr>
      <vt:lpstr> Cryogenic Control Processor </vt:lpstr>
      <vt:lpstr>Scalable Organization</vt:lpstr>
      <vt:lpstr>Outline</vt:lpstr>
      <vt:lpstr>Quantum bits are fickle </vt:lpstr>
      <vt:lpstr>Quantum Error Correction</vt:lpstr>
      <vt:lpstr>Quantum Error Correction </vt:lpstr>
      <vt:lpstr>Programmable Quantum Error Correction </vt:lpstr>
      <vt:lpstr>Baseline Architecture</vt:lpstr>
      <vt:lpstr>Problem: Instruction Bandwidth Bottleneck </vt:lpstr>
      <vt:lpstr>QECC Instruction Bandwidth Bloat</vt:lpstr>
      <vt:lpstr>PowerPoint Presentation</vt:lpstr>
      <vt:lpstr>Insight</vt:lpstr>
      <vt:lpstr>QuEST Architecture</vt:lpstr>
      <vt:lpstr>MCE Microarchitecture</vt:lpstr>
      <vt:lpstr>Microcode Design</vt:lpstr>
      <vt:lpstr>Microcode Memory Capacity Requirements</vt:lpstr>
      <vt:lpstr>Limited Memory Capacity at 4 Kelvin</vt:lpstr>
      <vt:lpstr>Memory Capacity Limits Number of Qubits</vt:lpstr>
      <vt:lpstr>Insight- Repetition in QECC Instructions</vt:lpstr>
      <vt:lpstr>Insight- Repetition in QECC Instructions</vt:lpstr>
      <vt:lpstr>Unit-Cell Enables Constant Storage</vt:lpstr>
      <vt:lpstr>Number of Qubits Serviced  </vt:lpstr>
      <vt:lpstr>Evaluations</vt:lpstr>
      <vt:lpstr>Conclusion</vt:lpstr>
      <vt:lpstr>Conclusion</vt:lpstr>
      <vt:lpstr>Questions?</vt:lpstr>
      <vt:lpstr>Backup slides</vt:lpstr>
    </vt:vector>
  </TitlesOfParts>
  <Company>Communications &amp; Marketing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Brooke Novak</dc:creator>
  <cp:lastModifiedBy>Tannu, Swamit S</cp:lastModifiedBy>
  <cp:revision>2367</cp:revision>
  <dcterms:created xsi:type="dcterms:W3CDTF">2009-09-22T15:47:18Z</dcterms:created>
  <dcterms:modified xsi:type="dcterms:W3CDTF">2018-02-08T22:20:47Z</dcterms:modified>
</cp:coreProperties>
</file>